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3" r:id="rId1"/>
  </p:sldMasterIdLst>
  <p:notesMasterIdLst>
    <p:notesMasterId r:id="rId83"/>
  </p:notesMasterIdLst>
  <p:sldIdLst>
    <p:sldId id="401" r:id="rId2"/>
    <p:sldId id="404" r:id="rId3"/>
    <p:sldId id="402" r:id="rId4"/>
    <p:sldId id="403" r:id="rId5"/>
    <p:sldId id="407" r:id="rId6"/>
    <p:sldId id="406" r:id="rId7"/>
    <p:sldId id="405" r:id="rId8"/>
    <p:sldId id="410" r:id="rId9"/>
    <p:sldId id="409" r:id="rId10"/>
    <p:sldId id="408"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2" r:id="rId62"/>
    <p:sldId id="461" r:id="rId63"/>
    <p:sldId id="464" r:id="rId64"/>
    <p:sldId id="395" r:id="rId65"/>
    <p:sldId id="332" r:id="rId66"/>
    <p:sldId id="353" r:id="rId67"/>
    <p:sldId id="354" r:id="rId68"/>
    <p:sldId id="366" r:id="rId69"/>
    <p:sldId id="367" r:id="rId70"/>
    <p:sldId id="368" r:id="rId71"/>
    <p:sldId id="369" r:id="rId72"/>
    <p:sldId id="370" r:id="rId73"/>
    <p:sldId id="329" r:id="rId74"/>
    <p:sldId id="330" r:id="rId75"/>
    <p:sldId id="352" r:id="rId76"/>
    <p:sldId id="340" r:id="rId77"/>
    <p:sldId id="355" r:id="rId78"/>
    <p:sldId id="351" r:id="rId79"/>
    <p:sldId id="358" r:id="rId80"/>
    <p:sldId id="357" r:id="rId81"/>
    <p:sldId id="331" r:id="rId8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174" autoAdjust="0"/>
  </p:normalViewPr>
  <p:slideViewPr>
    <p:cSldViewPr>
      <p:cViewPr varScale="1">
        <p:scale>
          <a:sx n="50" d="100"/>
          <a:sy n="50" d="100"/>
        </p:scale>
        <p:origin x="96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41CF9-94F3-4F3A-9CB8-6E28EAAE35CE}" type="datetimeFigureOut">
              <a:rPr lang="es-ES_tradnl" smtClean="0"/>
              <a:pPr/>
              <a:t>04/01/2015</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C33E5-2C4F-4252-B3F7-F092A3F484F8}" type="slidenum">
              <a:rPr lang="es-ES_tradnl" smtClean="0"/>
              <a:pPr/>
              <a:t>‹Nº›</a:t>
            </a:fld>
            <a:endParaRPr lang="es-ES_tradnl" dirty="0"/>
          </a:p>
        </p:txBody>
      </p:sp>
    </p:spTree>
    <p:extLst>
      <p:ext uri="{BB962C8B-B14F-4D97-AF65-F5344CB8AC3E}">
        <p14:creationId xmlns:p14="http://schemas.microsoft.com/office/powerpoint/2010/main" val="278868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S" dirty="0" smtClean="0"/>
              <a:t>El concepto de caos es hoy inseparable del desarrollo científico en todos los campos del conocimiento. También es notable que es susceptible de aplicaciones prácticas. Citamos como ejemplo su uso en criptografía para enmascarar mensajes secretos. La estrategia consiste en transmitir el mensaje, quizás cifrado convencionalmente con alguna clave, enmascarado mediante oscilaciones caóticas. Parecerá simple ruido, salvo para el receptor que conozca el mapa que lo ha enmascarado ---y los valores usados para los parámetros involucrados--- y sepa cómo sincronizarlo con el emisor. El proceso puede hacerse en la práctica con un ordenador o con un circuito electrónico que reproduzca el comportamiento de la ecuación caótica.*</a:t>
            </a:r>
            <a:endParaRPr lang="es-ES" dirty="0"/>
          </a:p>
        </p:txBody>
      </p:sp>
      <p:sp>
        <p:nvSpPr>
          <p:cNvPr id="4" name="Slide Number Placeholder 3"/>
          <p:cNvSpPr>
            <a:spLocks noGrp="1"/>
          </p:cNvSpPr>
          <p:nvPr>
            <p:ph type="sldNum" sz="quarter" idx="10"/>
          </p:nvPr>
        </p:nvSpPr>
        <p:spPr/>
        <p:txBody>
          <a:bodyPr/>
          <a:lstStyle/>
          <a:p>
            <a:fld id="{D16C33E5-2C4F-4252-B3F7-F092A3F484F8}" type="slidenum">
              <a:rPr lang="es-ES_tradnl" smtClean="0"/>
              <a:pPr/>
              <a:t>67</a:t>
            </a:fld>
            <a:endParaRPr lang="es-ES_tradnl" dirty="0"/>
          </a:p>
        </p:txBody>
      </p:sp>
    </p:spTree>
    <p:extLst>
      <p:ext uri="{BB962C8B-B14F-4D97-AF65-F5344CB8AC3E}">
        <p14:creationId xmlns:p14="http://schemas.microsoft.com/office/powerpoint/2010/main" val="259835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083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1054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C0D92-BC58-47D4-AC23-4EFE269308E0}" type="slidenum">
              <a:rPr lang="es-ES"/>
              <a:pPr/>
              <a:t>70</a:t>
            </a:fld>
            <a:endParaRPr lang="es-ES"/>
          </a:p>
        </p:txBody>
      </p:sp>
      <p:sp>
        <p:nvSpPr>
          <p:cNvPr id="292866" name="Rectangle 2"/>
          <p:cNvSpPr>
            <a:spLocks noGrp="1" noRot="1" noChangeAspect="1" noChangeArrowheads="1" noTextEdit="1"/>
          </p:cNvSpPr>
          <p:nvPr>
            <p:ph type="sldImg"/>
          </p:nvPr>
        </p:nvSpPr>
        <p:spPr>
          <a:xfrm>
            <a:off x="1143000" y="685800"/>
            <a:ext cx="4572000" cy="3429000"/>
          </a:xfrm>
          <a:ln/>
        </p:spPr>
      </p:sp>
      <p:sp>
        <p:nvSpPr>
          <p:cNvPr id="292867" name="Rectangle 3"/>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cs typeface="Tahoma" pitchFamily="34" charset="0"/>
            </a:endParaRPr>
          </a:p>
        </p:txBody>
      </p:sp>
    </p:spTree>
    <p:extLst>
      <p:ext uri="{BB962C8B-B14F-4D97-AF65-F5344CB8AC3E}">
        <p14:creationId xmlns:p14="http://schemas.microsoft.com/office/powerpoint/2010/main" val="10085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739E7-8E8B-4617-B957-7F83B843BFCF}" type="slidenum">
              <a:rPr lang="es-ES"/>
              <a:pPr/>
              <a:t>71</a:t>
            </a:fld>
            <a:endParaRPr lang="es-ES"/>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1138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68CE9-D300-47EF-9192-3ADB4F373DDB}" type="slidenum">
              <a:rPr lang="es-ES"/>
              <a:pPr/>
              <a:t>72</a:t>
            </a:fld>
            <a:endParaRPr lang="es-ES"/>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8582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20" name="19 Marcador de pie de página"/>
          <p:cNvSpPr>
            <a:spLocks noGrp="1"/>
          </p:cNvSpPr>
          <p:nvPr>
            <p:ph type="ftr" sz="quarter" idx="11"/>
          </p:nvPr>
        </p:nvSpPr>
        <p:spPr/>
        <p:txBody>
          <a:bodyPr/>
          <a:lstStyle>
            <a:extLst/>
          </a:lstStyle>
          <a:p>
            <a:endParaRPr lang="es-ES_tradnl" dirty="0"/>
          </a:p>
        </p:txBody>
      </p:sp>
      <p:sp>
        <p:nvSpPr>
          <p:cNvPr id="10" name="9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5" name="4 Marcador de pie de página"/>
          <p:cNvSpPr>
            <a:spLocks noGrp="1"/>
          </p:cNvSpPr>
          <p:nvPr>
            <p:ph type="ftr" sz="quarter" idx="11"/>
          </p:nvPr>
        </p:nvSpPr>
        <p:spPr/>
        <p:txBody>
          <a:bodyPr/>
          <a:lstStyle>
            <a:extLst/>
          </a:lstStyle>
          <a:p>
            <a:endParaRPr lang="es-ES_tradnl" dirty="0"/>
          </a:p>
        </p:txBody>
      </p:sp>
      <p:sp>
        <p:nvSpPr>
          <p:cNvPr id="6" name="5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40"/>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5" name="4 Marcador de pie de página"/>
          <p:cNvSpPr>
            <a:spLocks noGrp="1"/>
          </p:cNvSpPr>
          <p:nvPr>
            <p:ph type="ftr" sz="quarter" idx="11"/>
          </p:nvPr>
        </p:nvSpPr>
        <p:spPr/>
        <p:txBody>
          <a:bodyPr/>
          <a:lstStyle>
            <a:extLst/>
          </a:lstStyle>
          <a:p>
            <a:endParaRPr lang="es-ES_tradnl" dirty="0"/>
          </a:p>
        </p:txBody>
      </p:sp>
      <p:sp>
        <p:nvSpPr>
          <p:cNvPr id="6" name="5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1"/>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48200" y="1600201"/>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648200" y="3938589"/>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r>
              <a:rPr lang="es-ES" smtClean="0"/>
              <a:t>  http://ergodic.ugr.es/jmarro                                                                                     jmarro@ugr.es </a:t>
            </a:r>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79BB46A6-417C-4A63-883E-C40F2DDF42CD}" type="slidenum">
              <a:rPr lang="es-ES"/>
              <a:pPr/>
              <a:t>‹Nº›</a:t>
            </a:fld>
            <a:endParaRPr lang="es-ES"/>
          </a:p>
        </p:txBody>
      </p:sp>
    </p:spTree>
    <p:extLst>
      <p:ext uri="{BB962C8B-B14F-4D97-AF65-F5344CB8AC3E}">
        <p14:creationId xmlns:p14="http://schemas.microsoft.com/office/powerpoint/2010/main" val="52989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5" name="4 Marcador de pie de página"/>
          <p:cNvSpPr>
            <a:spLocks noGrp="1"/>
          </p:cNvSpPr>
          <p:nvPr>
            <p:ph type="ftr" sz="quarter" idx="11"/>
          </p:nvPr>
        </p:nvSpPr>
        <p:spPr/>
        <p:txBody>
          <a:bodyPr/>
          <a:lstStyle>
            <a:extLst/>
          </a:lstStyle>
          <a:p>
            <a:endParaRPr lang="es-ES_tradnl" dirty="0"/>
          </a:p>
        </p:txBody>
      </p:sp>
      <p:sp>
        <p:nvSpPr>
          <p:cNvPr id="6" name="5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5" name="4 Marcador de pie de página"/>
          <p:cNvSpPr>
            <a:spLocks noGrp="1"/>
          </p:cNvSpPr>
          <p:nvPr>
            <p:ph type="ftr" sz="quarter" idx="11"/>
          </p:nvPr>
        </p:nvSpPr>
        <p:spPr/>
        <p:txBody>
          <a:bodyPr/>
          <a:lstStyle>
            <a:extLst/>
          </a:lstStyle>
          <a:p>
            <a:endParaRPr lang="es-ES_tradnl" dirty="0"/>
          </a:p>
        </p:txBody>
      </p:sp>
      <p:sp>
        <p:nvSpPr>
          <p:cNvPr id="6" name="5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6" name="5 Marcador de pie de página"/>
          <p:cNvSpPr>
            <a:spLocks noGrp="1"/>
          </p:cNvSpPr>
          <p:nvPr>
            <p:ph type="ftr" sz="quarter" idx="11"/>
          </p:nvPr>
        </p:nvSpPr>
        <p:spPr/>
        <p:txBody>
          <a:bodyPr/>
          <a:lstStyle>
            <a:extLst/>
          </a:lstStyle>
          <a:p>
            <a:endParaRPr lang="es-ES_tradnl" dirty="0"/>
          </a:p>
        </p:txBody>
      </p:sp>
      <p:sp>
        <p:nvSpPr>
          <p:cNvPr id="7" name="6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8" name="7 Marcador de pie de página"/>
          <p:cNvSpPr>
            <a:spLocks noGrp="1"/>
          </p:cNvSpPr>
          <p:nvPr>
            <p:ph type="ftr" sz="quarter" idx="11"/>
          </p:nvPr>
        </p:nvSpPr>
        <p:spPr/>
        <p:txBody>
          <a:bodyPr/>
          <a:lstStyle>
            <a:extLst/>
          </a:lstStyle>
          <a:p>
            <a:endParaRPr lang="es-ES_tradnl" dirty="0"/>
          </a:p>
        </p:txBody>
      </p:sp>
      <p:sp>
        <p:nvSpPr>
          <p:cNvPr id="9" name="8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4" name="3 Marcador de pie de página"/>
          <p:cNvSpPr>
            <a:spLocks noGrp="1"/>
          </p:cNvSpPr>
          <p:nvPr>
            <p:ph type="ftr" sz="quarter" idx="11"/>
          </p:nvPr>
        </p:nvSpPr>
        <p:spPr/>
        <p:txBody>
          <a:bodyPr/>
          <a:lstStyle>
            <a:extLst/>
          </a:lstStyle>
          <a:p>
            <a:endParaRPr lang="es-ES_tradnl" dirty="0"/>
          </a:p>
        </p:txBody>
      </p:sp>
      <p:sp>
        <p:nvSpPr>
          <p:cNvPr id="5" name="4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3" name="2 Marcador de pie de página"/>
          <p:cNvSpPr>
            <a:spLocks noGrp="1"/>
          </p:cNvSpPr>
          <p:nvPr>
            <p:ph type="ftr" sz="quarter" idx="11"/>
          </p:nvPr>
        </p:nvSpPr>
        <p:spPr/>
        <p:txBody>
          <a:bodyPr/>
          <a:lstStyle>
            <a:extLst/>
          </a:lstStyle>
          <a:p>
            <a:endParaRPr lang="es-ES_tradnl" dirty="0"/>
          </a:p>
        </p:txBody>
      </p:sp>
      <p:sp>
        <p:nvSpPr>
          <p:cNvPr id="4" name="3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6" name="5 Marcador de pie de página"/>
          <p:cNvSpPr>
            <a:spLocks noGrp="1"/>
          </p:cNvSpPr>
          <p:nvPr>
            <p:ph type="ftr" sz="quarter" idx="11"/>
          </p:nvPr>
        </p:nvSpPr>
        <p:spPr/>
        <p:txBody>
          <a:bodyPr/>
          <a:lstStyle>
            <a:extLst/>
          </a:lstStyle>
          <a:p>
            <a:endParaRPr lang="es-ES_tradnl" dirty="0"/>
          </a:p>
        </p:txBody>
      </p:sp>
      <p:sp>
        <p:nvSpPr>
          <p:cNvPr id="7" name="6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35AD02DF-2754-4668-BFD7-818333826B8D}" type="datetimeFigureOut">
              <a:rPr lang="es-ES_tradnl" smtClean="0"/>
              <a:pPr/>
              <a:t>04/01/2015</a:t>
            </a:fld>
            <a:endParaRPr lang="es-ES_tradnl" dirty="0"/>
          </a:p>
        </p:txBody>
      </p:sp>
      <p:sp>
        <p:nvSpPr>
          <p:cNvPr id="6" name="5 Marcador de pie de página"/>
          <p:cNvSpPr>
            <a:spLocks noGrp="1"/>
          </p:cNvSpPr>
          <p:nvPr>
            <p:ph type="ftr" sz="quarter" idx="11"/>
          </p:nvPr>
        </p:nvSpPr>
        <p:spPr/>
        <p:txBody>
          <a:bodyPr/>
          <a:lstStyle>
            <a:extLst/>
          </a:lstStyle>
          <a:p>
            <a:endParaRPr lang="es-ES_tradnl" dirty="0"/>
          </a:p>
        </p:txBody>
      </p:sp>
      <p:sp>
        <p:nvSpPr>
          <p:cNvPr id="7" name="6 Marcador de número de diapositiva"/>
          <p:cNvSpPr>
            <a:spLocks noGrp="1"/>
          </p:cNvSpPr>
          <p:nvPr>
            <p:ph type="sldNum" sz="quarter" idx="12"/>
          </p:nvPr>
        </p:nvSpPr>
        <p:spPr/>
        <p:txBody>
          <a:bodyPr/>
          <a:lstStyle>
            <a:extLst/>
          </a:lstStyle>
          <a:p>
            <a:fld id="{2055FFAE-1E14-4E0D-A704-131954E633CD}" type="slidenum">
              <a:rPr lang="es-ES_tradnl" smtClean="0"/>
              <a:pPr/>
              <a:t>‹Nº›</a:t>
            </a:fld>
            <a:endParaRPr lang="es-ES_tradnl"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5AD02DF-2754-4668-BFD7-818333826B8D}" type="datetimeFigureOut">
              <a:rPr lang="es-ES_tradnl" smtClean="0"/>
              <a:pPr/>
              <a:t>04/01/2015</a:t>
            </a:fld>
            <a:endParaRPr lang="es-ES_tradnl"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_tradnl"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055FFAE-1E14-4E0D-A704-131954E633CD}" type="slidenum">
              <a:rPr lang="es-ES_tradnl" smtClean="0"/>
              <a:pPr/>
              <a:t>‹Nº›</a:t>
            </a:fld>
            <a:endParaRPr lang="es-ES_tradnl"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5.jpeg"/><Relationship Id="rId7" Type="http://schemas.openxmlformats.org/officeDocument/2006/relationships/image" Target="../media/image9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6.jpeg"/><Relationship Id="rId10" Type="http://schemas.openxmlformats.org/officeDocument/2006/relationships/image" Target="../media/image99.png"/><Relationship Id="rId4" Type="http://schemas.microsoft.com/office/2007/relationships/hdphoto" Target="../media/hdphoto1.wdp"/><Relationship Id="rId9" Type="http://schemas.openxmlformats.org/officeDocument/2006/relationships/image" Target="../media/image98.png"/></Relationships>
</file>

<file path=ppt/slides/_rels/slide71.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2.gif"/><Relationship Id="rId4" Type="http://schemas.openxmlformats.org/officeDocument/2006/relationships/image" Target="../media/image101.png"/></Relationships>
</file>

<file path=ppt/slides/_rels/slide72.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4.png"/></Relationships>
</file>

<file path=ppt/slides/_rels/slide73.xml.rels><?xml version="1.0" encoding="UTF-8" standalone="yes"?>
<Relationships xmlns="http://schemas.openxmlformats.org/package/2006/relationships"><Relationship Id="rId3" Type="http://schemas.openxmlformats.org/officeDocument/2006/relationships/hyperlink" Target="http://link.aps.org/doi/10.1103/PhysRevLett.75.1230" TargetMode="External"/><Relationship Id="rId2" Type="http://schemas.openxmlformats.org/officeDocument/2006/relationships/hyperlink" Target="http://www.textoscientificos.com/" TargetMode="External"/><Relationship Id="rId1" Type="http://schemas.openxmlformats.org/officeDocument/2006/relationships/slideLayout" Target="../slideLayouts/slideLayout2.xml"/><Relationship Id="rId4" Type="http://schemas.openxmlformats.org/officeDocument/2006/relationships/hyperlink" Target="http://ergodic.ugr.es/jmarro/fisico/pages/Biblio.ht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ecglibrary.com/ecghist.html" TargetMode="External"/><Relationship Id="rId7" Type="http://schemas.openxmlformats.org/officeDocument/2006/relationships/hyperlink" Target="http://ergodic.ugr.es/jmarro/fisico/pages/Biblio.htm" TargetMode="External"/><Relationship Id="rId2" Type="http://schemas.openxmlformats.org/officeDocument/2006/relationships/hyperlink" Target="http://ptonline.aip.org/getabs/servlet/GetabsServlet?prog=normal&amp;id=PHTOAD000060000003000051000001&amp;idtype=cvips&amp;gifs=Yes" TargetMode="External"/><Relationship Id="rId1" Type="http://schemas.openxmlformats.org/officeDocument/2006/relationships/slideLayout" Target="../slideLayouts/slideLayout2.xml"/><Relationship Id="rId6" Type="http://schemas.openxmlformats.org/officeDocument/2006/relationships/hyperlink" Target="http://www.aip.org/pnu/2007/split/840-1.html" TargetMode="External"/><Relationship Id="rId5" Type="http://schemas.openxmlformats.org/officeDocument/2006/relationships/hyperlink" Target="http://www.ecglibrary.com/ecgsbyeg.html" TargetMode="External"/><Relationship Id="rId4" Type="http://schemas.openxmlformats.org/officeDocument/2006/relationships/hyperlink" Target="http://www.ecglibrary.co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ibiblio.org/e-notes/Perc/noise.htm" TargetMode="External"/><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en.wikipedia.org/wiki/Colors_of_noise" TargetMode="External"/><Relationship Id="rId2" Type="http://schemas.openxmlformats.org/officeDocument/2006/relationships/hyperlink" Target="http://sprott.physics.wisc.edu/cda.htm" TargetMode="External"/><Relationship Id="rId1" Type="http://schemas.openxmlformats.org/officeDocument/2006/relationships/slideLayout" Target="../slideLayouts/slideLayout2.xml"/><Relationship Id="rId6" Type="http://schemas.openxmlformats.org/officeDocument/2006/relationships/hyperlink" Target="http://ergodic.ugr.es/jmarro/fisico/pages/Biblio.htm" TargetMode="External"/><Relationship Id="rId5" Type="http://schemas.openxmlformats.org/officeDocument/2006/relationships/hyperlink" Target="http://ptonline.aip.org/journals/doc/PHTOAD-ft/vol_60/iss_1/72_1.shtml" TargetMode="External"/><Relationship Id="rId4" Type="http://schemas.openxmlformats.org/officeDocument/2006/relationships/hyperlink" Target="http://www.people.nnov.ru/fractal/perc/content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724" y="620688"/>
            <a:ext cx="7631740" cy="560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13940" y="548680"/>
            <a:ext cx="7732886"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800" b="1" dirty="0" smtClean="0"/>
              <a:t>Mapas unidimensionales</a:t>
            </a:r>
            <a:r>
              <a:rPr lang="es-ES" sz="2000" dirty="0" smtClean="0"/>
              <a:t> (un tratamiento más sistemático)</a:t>
            </a:r>
            <a:endParaRPr lang="en-US" sz="1900" dirty="0"/>
          </a:p>
        </p:txBody>
      </p:sp>
    </p:spTree>
    <p:extLst>
      <p:ext uri="{BB962C8B-B14F-4D97-AF65-F5344CB8AC3E}">
        <p14:creationId xmlns:p14="http://schemas.microsoft.com/office/powerpoint/2010/main" val="171853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1"/>
            <a:ext cx="7344816" cy="514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398037"/>
            <a:ext cx="7416824" cy="98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306024" y="76562"/>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327430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751346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2708920"/>
            <a:ext cx="753527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43420" y="260648"/>
            <a:ext cx="6042039"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smtClean="0"/>
              <a:t>Mapas logísticos. Duplicación del período</a:t>
            </a:r>
            <a:endParaRPr lang="en-US" b="1" dirty="0"/>
          </a:p>
        </p:txBody>
      </p:sp>
      <p:sp>
        <p:nvSpPr>
          <p:cNvPr id="5" name="4 CuadroTexto"/>
          <p:cNvSpPr txBox="1"/>
          <p:nvPr/>
        </p:nvSpPr>
        <p:spPr>
          <a:xfrm>
            <a:off x="2339752" y="4725144"/>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400006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676" y="404664"/>
            <a:ext cx="6849724" cy="623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411760" y="332656"/>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13232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99392"/>
            <a:ext cx="5048250" cy="692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0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271" y="764704"/>
            <a:ext cx="748211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47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59" y="-27384"/>
            <a:ext cx="7373473" cy="533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229200"/>
            <a:ext cx="7200800" cy="126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50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224" y="44624"/>
            <a:ext cx="5576087" cy="681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7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8639"/>
            <a:ext cx="6696744" cy="66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2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25" y="0"/>
            <a:ext cx="503555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97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96" y="404664"/>
            <a:ext cx="784665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20295"/>
            <a:ext cx="7344816" cy="432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339752" y="332656"/>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82541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42" y="620688"/>
            <a:ext cx="7621522" cy="58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5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06630"/>
            <a:ext cx="7344816" cy="608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13" y="1772816"/>
            <a:ext cx="7735659" cy="367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9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1234"/>
            <a:ext cx="6408712" cy="644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73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27732"/>
            <a:ext cx="7416824" cy="62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056449" y="436602"/>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250692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942" y="692696"/>
            <a:ext cx="711979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942" y="2852935"/>
            <a:ext cx="7318506" cy="370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11760" y="620688"/>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8771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30" y="476671"/>
            <a:ext cx="7202177" cy="602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81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296" y="825057"/>
            <a:ext cx="7678176" cy="483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02261" y="735087"/>
            <a:ext cx="3037691"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smtClean="0"/>
              <a:t>Ventanas periódicas</a:t>
            </a:r>
            <a:endParaRPr lang="en-US" b="1" dirty="0"/>
          </a:p>
        </p:txBody>
      </p:sp>
    </p:spTree>
    <p:extLst>
      <p:ext uri="{BB962C8B-B14F-4D97-AF65-F5344CB8AC3E}">
        <p14:creationId xmlns:p14="http://schemas.microsoft.com/office/powerpoint/2010/main" val="43144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664" y="764704"/>
            <a:ext cx="766558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33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414"/>
            <a:ext cx="5328592" cy="684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8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770363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414" y="1412776"/>
            <a:ext cx="7610058" cy="489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7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806" y="620688"/>
            <a:ext cx="7819666" cy="567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43420" y="519063"/>
            <a:ext cx="446468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smtClean="0"/>
              <a:t>Puntos fijos y estabilidad local</a:t>
            </a:r>
            <a:endParaRPr lang="en-US" b="1" dirty="0"/>
          </a:p>
        </p:txBody>
      </p:sp>
    </p:spTree>
    <p:extLst>
      <p:ext uri="{BB962C8B-B14F-4D97-AF65-F5344CB8AC3E}">
        <p14:creationId xmlns:p14="http://schemas.microsoft.com/office/powerpoint/2010/main" val="262094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36" y="836712"/>
            <a:ext cx="7550436" cy="49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339752" y="4725144"/>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40727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6016"/>
            <a:ext cx="5400600" cy="657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02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7"/>
            <a:ext cx="762843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948537"/>
            <a:ext cx="7433630" cy="106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3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312"/>
            <a:ext cx="5495389" cy="682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476216" y="44624"/>
            <a:ext cx="3095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b="1" dirty="0" smtClean="0"/>
              <a:t>Exponentes de </a:t>
            </a:r>
            <a:r>
              <a:rPr lang="es-ES" sz="2000" b="1" dirty="0" err="1" smtClean="0"/>
              <a:t>Liapunov</a:t>
            </a:r>
            <a:endParaRPr lang="en-US" sz="1600" b="1" dirty="0"/>
          </a:p>
        </p:txBody>
      </p:sp>
    </p:spTree>
    <p:extLst>
      <p:ext uri="{BB962C8B-B14F-4D97-AF65-F5344CB8AC3E}">
        <p14:creationId xmlns:p14="http://schemas.microsoft.com/office/powerpoint/2010/main" val="240341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54701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7344816" cy="555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420040" y="580618"/>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130314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778271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9350" y="1484784"/>
            <a:ext cx="6391002" cy="534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83768" y="436602"/>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114473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27384"/>
            <a:ext cx="4680520" cy="210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993366"/>
            <a:ext cx="49720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059832" y="-171400"/>
            <a:ext cx="283892"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dirty="0" smtClean="0"/>
              <a:t>:     </a:t>
            </a:r>
            <a:endParaRPr lang="en-US" dirty="0"/>
          </a:p>
        </p:txBody>
      </p:sp>
    </p:spTree>
    <p:extLst>
      <p:ext uri="{BB962C8B-B14F-4D97-AF65-F5344CB8AC3E}">
        <p14:creationId xmlns:p14="http://schemas.microsoft.com/office/powerpoint/2010/main" val="41387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791" y="332656"/>
            <a:ext cx="6444577" cy="637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260648"/>
            <a:ext cx="2472985"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800" b="1" dirty="0" smtClean="0"/>
              <a:t>Universalidad</a:t>
            </a:r>
            <a:endParaRPr lang="en-US" sz="2000" b="1" dirty="0"/>
          </a:p>
        </p:txBody>
      </p:sp>
    </p:spTree>
    <p:extLst>
      <p:ext uri="{BB962C8B-B14F-4D97-AF65-F5344CB8AC3E}">
        <p14:creationId xmlns:p14="http://schemas.microsoft.com/office/powerpoint/2010/main" val="7294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596" y="1119108"/>
            <a:ext cx="3538414" cy="235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33586" y="615052"/>
            <a:ext cx="7642870" cy="369332"/>
          </a:xfrm>
          <a:prstGeom prst="rect">
            <a:avLst/>
          </a:prstGeom>
          <a:noFill/>
        </p:spPr>
        <p:txBody>
          <a:bodyPr wrap="square" rtlCol="0">
            <a:spAutoFit/>
          </a:bodyPr>
          <a:lstStyle/>
          <a:p>
            <a:r>
              <a:rPr lang="es-ES" dirty="0" smtClean="0"/>
              <a:t>Para los mapas seno y logístico se tiene, respectivamente: </a:t>
            </a:r>
            <a:endParaRPr lang="en-US" dirty="0"/>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34" y="1139194"/>
            <a:ext cx="3577217" cy="23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736614"/>
            <a:ext cx="7070046" cy="235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35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776864" cy="519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985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1939"/>
            <a:ext cx="7488832" cy="421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41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9951"/>
            <a:ext cx="6048672" cy="651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38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720080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645024"/>
            <a:ext cx="50800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84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68813"/>
            <a:ext cx="7488832" cy="566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2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3675"/>
            <a:ext cx="5904656" cy="646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08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743709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92896"/>
            <a:ext cx="5544616" cy="429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50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768752" cy="482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5372082"/>
            <a:ext cx="7611529" cy="115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15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7304870" cy="381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37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76" y="980728"/>
            <a:ext cx="7453980" cy="464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43420" y="817548"/>
            <a:ext cx="3020379"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800" b="1" dirty="0" smtClean="0"/>
              <a:t>Renormalización</a:t>
            </a:r>
            <a:endParaRPr lang="en-US" sz="2000" b="1" dirty="0"/>
          </a:p>
        </p:txBody>
      </p:sp>
    </p:spTree>
    <p:extLst>
      <p:ext uri="{BB962C8B-B14F-4D97-AF65-F5344CB8AC3E}">
        <p14:creationId xmlns:p14="http://schemas.microsoft.com/office/powerpoint/2010/main" val="408651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940" y="620688"/>
            <a:ext cx="7176492" cy="569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11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7704856" cy="603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339752" y="4725144"/>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356045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5621"/>
            <a:ext cx="6048672" cy="648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30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6632"/>
            <a:ext cx="6480720" cy="25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396" y="2710557"/>
            <a:ext cx="6444988" cy="402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38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490" y="692696"/>
            <a:ext cx="7666974" cy="553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1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720" y="1124744"/>
            <a:ext cx="7344728" cy="473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53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523" y="836712"/>
            <a:ext cx="7328925" cy="532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606491" y="5363924"/>
            <a:ext cx="497572"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1600" dirty="0" smtClean="0"/>
              <a:t>:     </a:t>
            </a:r>
            <a:endParaRPr lang="en-US" dirty="0"/>
          </a:p>
        </p:txBody>
      </p:sp>
    </p:spTree>
    <p:extLst>
      <p:ext uri="{BB962C8B-B14F-4D97-AF65-F5344CB8AC3E}">
        <p14:creationId xmlns:p14="http://schemas.microsoft.com/office/powerpoint/2010/main" val="50837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7416824" cy="553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8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7416824" cy="51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35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53" y="476672"/>
            <a:ext cx="726007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69733"/>
            <a:ext cx="6696744" cy="277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03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640"/>
            <a:ext cx="6336704" cy="64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85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64" y="332656"/>
            <a:ext cx="7386275" cy="341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573" y="3861048"/>
            <a:ext cx="7351865" cy="25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22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848872" cy="527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73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5"/>
            <a:ext cx="7344816" cy="390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221088"/>
            <a:ext cx="3679428" cy="25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11760" y="260648"/>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151821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624"/>
            <a:ext cx="657775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686" y="4293096"/>
            <a:ext cx="50736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72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6768752" cy="64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79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283" y="116632"/>
            <a:ext cx="776119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44008" y="2204864"/>
            <a:ext cx="4464496" cy="584775"/>
          </a:xfrm>
          <a:prstGeom prst="rect">
            <a:avLst/>
          </a:prstGeom>
          <a:noFill/>
        </p:spPr>
        <p:txBody>
          <a:bodyPr wrap="square" rtlCol="0">
            <a:spAutoFit/>
          </a:bodyPr>
          <a:lstStyle/>
          <a:p>
            <a:r>
              <a:rPr lang="es-ES" sz="1600" dirty="0">
                <a:solidFill>
                  <a:schemeClr val="bg1">
                    <a:lumMod val="65000"/>
                  </a:schemeClr>
                </a:solidFill>
              </a:rPr>
              <a:t>M</a:t>
            </a:r>
            <a:r>
              <a:rPr lang="es-ES" sz="1600" dirty="0" smtClean="0">
                <a:solidFill>
                  <a:schemeClr val="bg1">
                    <a:lumMod val="65000"/>
                  </a:schemeClr>
                </a:solidFill>
              </a:rPr>
              <a:t>aterial en fnl03caos.pdf y FNL03caos.tex, ambos</a:t>
            </a:r>
          </a:p>
          <a:p>
            <a:r>
              <a:rPr lang="es-ES" sz="1600" dirty="0" smtClean="0">
                <a:solidFill>
                  <a:schemeClr val="bg1">
                    <a:lumMod val="65000"/>
                  </a:schemeClr>
                </a:solidFill>
              </a:rPr>
              <a:t>en </a:t>
            </a:r>
            <a:r>
              <a:rPr lang="es-ES" sz="1600" dirty="0" err="1" smtClean="0">
                <a:solidFill>
                  <a:schemeClr val="bg1">
                    <a:lumMod val="65000"/>
                  </a:schemeClr>
                </a:solidFill>
              </a:rPr>
              <a:t>jm</a:t>
            </a:r>
            <a:r>
              <a:rPr lang="es-ES" sz="1600" dirty="0" smtClean="0">
                <a:solidFill>
                  <a:schemeClr val="bg1">
                    <a:lumMod val="65000"/>
                  </a:schemeClr>
                </a:solidFill>
              </a:rPr>
              <a:t>/clases/</a:t>
            </a:r>
            <a:r>
              <a:rPr lang="es-ES" sz="1600" dirty="0" err="1" smtClean="0">
                <a:solidFill>
                  <a:schemeClr val="bg1">
                    <a:lumMod val="65000"/>
                  </a:schemeClr>
                </a:solidFill>
              </a:rPr>
              <a:t>FisNoLineal</a:t>
            </a:r>
            <a:r>
              <a:rPr lang="es-ES" sz="1600" dirty="0" smtClean="0">
                <a:solidFill>
                  <a:schemeClr val="bg1">
                    <a:lumMod val="65000"/>
                  </a:schemeClr>
                </a:solidFill>
              </a:rPr>
              <a:t>/FNL Old &amp; </a:t>
            </a:r>
            <a:r>
              <a:rPr lang="es-ES" sz="1600" dirty="0" err="1" smtClean="0">
                <a:solidFill>
                  <a:schemeClr val="bg1">
                    <a:lumMod val="65000"/>
                  </a:schemeClr>
                </a:solidFill>
              </a:rPr>
              <a:t>Useful</a:t>
            </a:r>
            <a:endParaRPr lang="en-US" sz="1600" dirty="0">
              <a:solidFill>
                <a:schemeClr val="bg1">
                  <a:lumMod val="65000"/>
                </a:schemeClr>
              </a:solidFill>
            </a:endParaRPr>
          </a:p>
        </p:txBody>
      </p:sp>
      <p:sp>
        <p:nvSpPr>
          <p:cNvPr id="4" name="3 CuadroTexto"/>
          <p:cNvSpPr txBox="1"/>
          <p:nvPr/>
        </p:nvSpPr>
        <p:spPr>
          <a:xfrm>
            <a:off x="1162014" y="169476"/>
            <a:ext cx="2545890"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800" b="1" dirty="0" smtClean="0"/>
              <a:t>Caos cuántico</a:t>
            </a:r>
            <a:endParaRPr lang="en-US" sz="2000" b="1" dirty="0"/>
          </a:p>
        </p:txBody>
      </p:sp>
      <p:sp>
        <p:nvSpPr>
          <p:cNvPr id="3" name="2 CuadroTexto"/>
          <p:cNvSpPr txBox="1"/>
          <p:nvPr/>
        </p:nvSpPr>
        <p:spPr>
          <a:xfrm>
            <a:off x="1043608" y="2793702"/>
            <a:ext cx="8012717" cy="923330"/>
          </a:xfrm>
          <a:prstGeom prst="rect">
            <a:avLst/>
          </a:prstGeom>
          <a:noFill/>
        </p:spPr>
        <p:txBody>
          <a:bodyPr wrap="square" rtlCol="0">
            <a:spAutoFit/>
          </a:bodyPr>
          <a:lstStyle/>
          <a:p>
            <a:r>
              <a:rPr lang="es-ES" u="sng" dirty="0" err="1" smtClean="0">
                <a:solidFill>
                  <a:srgbClr val="FF0000"/>
                </a:solidFill>
              </a:rPr>
              <a:t>However</a:t>
            </a:r>
            <a:r>
              <a:rPr lang="es-ES" u="sng" dirty="0" smtClean="0">
                <a:solidFill>
                  <a:srgbClr val="FF0000"/>
                </a:solidFill>
              </a:rPr>
              <a:t>, </a:t>
            </a:r>
            <a:r>
              <a:rPr lang="es-ES" u="sng" dirty="0" err="1" smtClean="0">
                <a:solidFill>
                  <a:srgbClr val="FF0000"/>
                </a:solidFill>
              </a:rPr>
              <a:t>recent</a:t>
            </a:r>
            <a:r>
              <a:rPr lang="es-ES" u="sng" dirty="0" smtClean="0">
                <a:solidFill>
                  <a:srgbClr val="FF0000"/>
                </a:solidFill>
              </a:rPr>
              <a:t> news</a:t>
            </a:r>
            <a:r>
              <a:rPr lang="es-ES" dirty="0" smtClean="0"/>
              <a:t>:  </a:t>
            </a:r>
            <a:r>
              <a:rPr lang="en-US" b="1" dirty="0" smtClean="0"/>
              <a:t>Spin-orbit-coupled </a:t>
            </a:r>
            <a:r>
              <a:rPr lang="en-US" b="1" dirty="0"/>
              <a:t>cold atomic gases are proposed as </a:t>
            </a:r>
            <a:r>
              <a:rPr lang="en-US" b="1" dirty="0" smtClean="0"/>
              <a:t>model </a:t>
            </a:r>
            <a:r>
              <a:rPr lang="en-US" b="1" dirty="0"/>
              <a:t>system for observing the signatures of quantum chaos, </a:t>
            </a:r>
            <a:r>
              <a:rPr lang="en-US" b="1" dirty="0" smtClean="0"/>
              <a:t>J. Larson </a:t>
            </a:r>
            <a:r>
              <a:rPr lang="en-US" b="1" i="1" dirty="0" smtClean="0"/>
              <a:t>et al. </a:t>
            </a:r>
            <a:r>
              <a:rPr lang="en-US" b="1" dirty="0" smtClean="0"/>
              <a:t>Phys</a:t>
            </a:r>
            <a:r>
              <a:rPr lang="en-US" b="1" dirty="0"/>
              <a:t>. Rev. A 87, 013624 (2013)</a:t>
            </a:r>
            <a:endParaRPr lang="en-US" dirty="0"/>
          </a:p>
        </p:txBody>
      </p:sp>
      <p:pic>
        <p:nvPicPr>
          <p:cNvPr id="1026"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564" y="2468437"/>
            <a:ext cx="2857500" cy="5353051"/>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192688" y="3448159"/>
            <a:ext cx="3059832" cy="3123932"/>
          </a:xfrm>
          <a:prstGeom prst="rect">
            <a:avLst/>
          </a:prstGeom>
          <a:noFill/>
        </p:spPr>
        <p:txBody>
          <a:bodyPr wrap="square" rtlCol="0">
            <a:spAutoFit/>
          </a:bodyPr>
          <a:lstStyle/>
          <a:p>
            <a:r>
              <a:rPr lang="en-US" sz="1600" b="1" u="sng" dirty="0"/>
              <a:t>a</a:t>
            </a:r>
            <a:r>
              <a:rPr lang="en-US" sz="1600" b="1" u="sng" dirty="0" smtClean="0"/>
              <a:t>, Real-space &amp; b, </a:t>
            </a:r>
            <a:r>
              <a:rPr lang="en-US" sz="1600" b="1" u="sng" dirty="0"/>
              <a:t>momentum density </a:t>
            </a:r>
            <a:r>
              <a:rPr lang="en-US" sz="1600" b="1" u="sng" dirty="0" smtClean="0"/>
              <a:t>distributions </a:t>
            </a:r>
            <a:r>
              <a:rPr lang="en-US" sz="1600" dirty="0"/>
              <a:t>for a spin-orbit-coupled </a:t>
            </a:r>
            <a:r>
              <a:rPr lang="en-US" sz="1600" dirty="0" smtClean="0"/>
              <a:t>boson gas in chaotic </a:t>
            </a:r>
            <a:r>
              <a:rPr lang="en-US" sz="1600" dirty="0"/>
              <a:t>regime. </a:t>
            </a:r>
            <a:r>
              <a:rPr lang="en-US" sz="1600" dirty="0" smtClean="0"/>
              <a:t>Such </a:t>
            </a:r>
            <a:r>
              <a:rPr lang="en-US" sz="1600" dirty="0"/>
              <a:t>wave function distributions are calculated for a system that has thermalized after an initial perturbation brought it to an excited </a:t>
            </a:r>
            <a:r>
              <a:rPr lang="en-US" sz="1600" dirty="0" smtClean="0"/>
              <a:t>state.</a:t>
            </a:r>
          </a:p>
          <a:p>
            <a:pPr>
              <a:spcBef>
                <a:spcPts val="600"/>
              </a:spcBef>
            </a:pPr>
            <a:r>
              <a:rPr lang="en-US" sz="1600" b="1" dirty="0" smtClean="0"/>
              <a:t>High-density regions are “</a:t>
            </a:r>
            <a:r>
              <a:rPr lang="en-US" sz="1600" b="1" dirty="0"/>
              <a:t>quantum scars,” signatures of </a:t>
            </a:r>
            <a:r>
              <a:rPr lang="en-US" sz="1600" b="1" dirty="0" smtClean="0"/>
              <a:t>chaos remnants </a:t>
            </a:r>
            <a:r>
              <a:rPr lang="en-US" sz="1600" b="1" dirty="0"/>
              <a:t>of classic periodic orbits.</a:t>
            </a:r>
          </a:p>
        </p:txBody>
      </p:sp>
    </p:spTree>
    <p:extLst>
      <p:ext uri="{BB962C8B-B14F-4D97-AF65-F5344CB8AC3E}">
        <p14:creationId xmlns:p14="http://schemas.microsoft.com/office/powerpoint/2010/main" val="151049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alpha val="54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64096" y="1340768"/>
            <a:ext cx="8316416" cy="5328592"/>
          </a:xfrm>
        </p:spPr>
        <p:txBody>
          <a:bodyPr>
            <a:noAutofit/>
          </a:bodyPr>
          <a:lstStyle/>
          <a:p>
            <a:pPr marL="144000" indent="0">
              <a:spcBef>
                <a:spcPts val="300"/>
              </a:spcBef>
              <a:spcAft>
                <a:spcPts val="600"/>
              </a:spcAft>
              <a:buNone/>
            </a:pPr>
            <a:r>
              <a:rPr lang="es-ES" sz="2000" dirty="0" smtClean="0">
                <a:latin typeface="Calibri" pitchFamily="34" charset="0"/>
              </a:rPr>
              <a:t>Naturaleza indicios de caos, </a:t>
            </a:r>
            <a:r>
              <a:rPr lang="es-ES" sz="2000" dirty="0">
                <a:latin typeface="Calibri" pitchFamily="34" charset="0"/>
              </a:rPr>
              <a:t>desde </a:t>
            </a:r>
            <a:r>
              <a:rPr lang="es-ES" sz="2000" dirty="0" smtClean="0">
                <a:latin typeface="Calibri" pitchFamily="34" charset="0"/>
              </a:rPr>
              <a:t>atmósfera </a:t>
            </a:r>
            <a:r>
              <a:rPr lang="es-ES" sz="2000" dirty="0">
                <a:latin typeface="Calibri" pitchFamily="34" charset="0"/>
              </a:rPr>
              <a:t>hasta </a:t>
            </a:r>
            <a:r>
              <a:rPr lang="es-ES" sz="2000" dirty="0" smtClean="0">
                <a:latin typeface="Calibri" pitchFamily="34" charset="0"/>
              </a:rPr>
              <a:t>mercado </a:t>
            </a:r>
            <a:r>
              <a:rPr lang="es-ES" sz="2000" dirty="0">
                <a:latin typeface="Calibri" pitchFamily="34" charset="0"/>
              </a:rPr>
              <a:t>de valores. </a:t>
            </a:r>
            <a:r>
              <a:rPr lang="es-ES" sz="2000" dirty="0" smtClean="0">
                <a:latin typeface="Calibri" pitchFamily="34" charset="0"/>
              </a:rPr>
              <a:t>¿Q tipo de caos? Los </a:t>
            </a:r>
            <a:r>
              <a:rPr lang="es-ES" sz="2000" dirty="0">
                <a:latin typeface="Calibri" pitchFamily="34" charset="0"/>
              </a:rPr>
              <a:t>casos </a:t>
            </a:r>
            <a:r>
              <a:rPr lang="es-ES" sz="2000" dirty="0" smtClean="0">
                <a:latin typeface="Calibri" pitchFamily="34" charset="0"/>
              </a:rPr>
              <a:t>sencillos estudiados, pauta </a:t>
            </a:r>
            <a:r>
              <a:rPr lang="es-ES" sz="2000" dirty="0">
                <a:latin typeface="Calibri" pitchFamily="34" charset="0"/>
              </a:rPr>
              <a:t>para </a:t>
            </a:r>
            <a:r>
              <a:rPr lang="es-ES" sz="2000" dirty="0" smtClean="0">
                <a:latin typeface="Calibri" pitchFamily="34" charset="0"/>
              </a:rPr>
              <a:t>clasificar otros, ej.:</a:t>
            </a:r>
          </a:p>
          <a:p>
            <a:pPr marL="504000" indent="-252000">
              <a:spcBef>
                <a:spcPts val="300"/>
              </a:spcBef>
              <a:spcAft>
                <a:spcPts val="600"/>
              </a:spcAft>
            </a:pPr>
            <a:r>
              <a:rPr lang="es-ES" sz="1800" dirty="0">
                <a:latin typeface="Calibri" pitchFamily="34" charset="0"/>
              </a:rPr>
              <a:t>J</a:t>
            </a:r>
            <a:r>
              <a:rPr lang="es-ES" sz="1800" dirty="0" smtClean="0">
                <a:latin typeface="Calibri" pitchFamily="34" charset="0"/>
              </a:rPr>
              <a:t>uegos azar </a:t>
            </a:r>
            <a:r>
              <a:rPr lang="es-ES" sz="1800" dirty="0">
                <a:latin typeface="Calibri" pitchFamily="34" charset="0"/>
              </a:rPr>
              <a:t>como </a:t>
            </a:r>
            <a:r>
              <a:rPr lang="es-ES" sz="1800" dirty="0" smtClean="0">
                <a:latin typeface="Calibri" pitchFamily="34" charset="0"/>
              </a:rPr>
              <a:t>lanzamiento </a:t>
            </a:r>
            <a:r>
              <a:rPr lang="es-ES" sz="1800" dirty="0">
                <a:latin typeface="Calibri" pitchFamily="34" charset="0"/>
              </a:rPr>
              <a:t>de </a:t>
            </a:r>
            <a:r>
              <a:rPr lang="es-ES" sz="1800" dirty="0" smtClean="0">
                <a:latin typeface="Calibri" pitchFamily="34" charset="0"/>
              </a:rPr>
              <a:t>dados. Caos </a:t>
            </a:r>
            <a:r>
              <a:rPr lang="es-ES" sz="1800" dirty="0">
                <a:latin typeface="Calibri" pitchFamily="34" charset="0"/>
              </a:rPr>
              <a:t>transitorio (como </a:t>
            </a:r>
            <a:r>
              <a:rPr lang="es-ES" sz="1800" dirty="0" smtClean="0">
                <a:latin typeface="Calibri" pitchFamily="34" charset="0"/>
              </a:rPr>
              <a:t>r=21). El dado parece loco pero siempre para en una de 6 caras </a:t>
            </a:r>
            <a:r>
              <a:rPr lang="es-ES" sz="1800" dirty="0">
                <a:latin typeface="Calibri" pitchFamily="34" charset="0"/>
              </a:rPr>
              <a:t>estables. </a:t>
            </a:r>
            <a:r>
              <a:rPr lang="es-ES" sz="1800" dirty="0" smtClean="0">
                <a:latin typeface="Calibri" pitchFamily="34" charset="0"/>
              </a:rPr>
              <a:t>No es predecible pues depende de condición </a:t>
            </a:r>
            <a:r>
              <a:rPr lang="es-ES" sz="1800" dirty="0">
                <a:latin typeface="Calibri" pitchFamily="34" charset="0"/>
              </a:rPr>
              <a:t>inicial, </a:t>
            </a:r>
            <a:r>
              <a:rPr lang="es-ES" sz="1800" dirty="0" smtClean="0">
                <a:latin typeface="Calibri" pitchFamily="34" charset="0"/>
              </a:rPr>
              <a:t>difícil.  Resulta, </a:t>
            </a:r>
            <a:r>
              <a:rPr lang="es-ES" sz="1800" dirty="0">
                <a:latin typeface="Calibri" pitchFamily="34" charset="0"/>
              </a:rPr>
              <a:t>pues, </a:t>
            </a:r>
            <a:r>
              <a:rPr lang="es-ES" sz="1800" dirty="0" smtClean="0">
                <a:latin typeface="Calibri" pitchFamily="34" charset="0"/>
              </a:rPr>
              <a:t>q no es necesario un atractor extraño </a:t>
            </a:r>
            <a:r>
              <a:rPr lang="es-ES" sz="1800" dirty="0">
                <a:latin typeface="Calibri" pitchFamily="34" charset="0"/>
              </a:rPr>
              <a:t>para </a:t>
            </a:r>
            <a:r>
              <a:rPr lang="es-ES" sz="1800" dirty="0" smtClean="0">
                <a:latin typeface="Calibri" pitchFamily="34" charset="0"/>
              </a:rPr>
              <a:t>tener comportamiento aleatorio.</a:t>
            </a:r>
          </a:p>
          <a:p>
            <a:pPr marL="504000" indent="-252000">
              <a:spcBef>
                <a:spcPts val="300"/>
              </a:spcBef>
              <a:spcAft>
                <a:spcPts val="600"/>
              </a:spcAft>
            </a:pPr>
            <a:r>
              <a:rPr lang="es-ES" sz="1800" dirty="0" smtClean="0">
                <a:latin typeface="Calibri" pitchFamily="34" charset="0"/>
              </a:rPr>
              <a:t>Pero hay </a:t>
            </a:r>
            <a:r>
              <a:rPr lang="es-ES" sz="1800" dirty="0">
                <a:latin typeface="Calibri" pitchFamily="34" charset="0"/>
              </a:rPr>
              <a:t>sistemas </a:t>
            </a:r>
            <a:r>
              <a:rPr lang="es-ES" sz="1800" dirty="0" smtClean="0">
                <a:latin typeface="Calibri" pitchFamily="34" charset="0"/>
              </a:rPr>
              <a:t>naturales q </a:t>
            </a:r>
            <a:r>
              <a:rPr lang="es-ES" sz="1800" dirty="0">
                <a:latin typeface="Calibri" pitchFamily="34" charset="0"/>
              </a:rPr>
              <a:t>parecen usar </a:t>
            </a:r>
            <a:r>
              <a:rPr lang="es-ES" sz="1800" dirty="0" smtClean="0">
                <a:latin typeface="Calibri" pitchFamily="34" charset="0"/>
              </a:rPr>
              <a:t>caos </a:t>
            </a:r>
            <a:r>
              <a:rPr lang="es-ES" sz="1800" dirty="0">
                <a:latin typeface="Calibri" pitchFamily="34" charset="0"/>
              </a:rPr>
              <a:t>para </a:t>
            </a:r>
            <a:r>
              <a:rPr lang="es-ES" sz="1800" dirty="0" smtClean="0">
                <a:latin typeface="Calibri" pitchFamily="34" charset="0"/>
              </a:rPr>
              <a:t>cumplir de modo </a:t>
            </a:r>
            <a:r>
              <a:rPr lang="es-ES" sz="1800" dirty="0">
                <a:latin typeface="Calibri" pitchFamily="34" charset="0"/>
              </a:rPr>
              <a:t>eficaz sus </a:t>
            </a:r>
            <a:r>
              <a:rPr lang="es-ES" sz="1800" dirty="0" smtClean="0">
                <a:latin typeface="Calibri" pitchFamily="34" charset="0"/>
              </a:rPr>
              <a:t>funciones, como cerebro </a:t>
            </a:r>
            <a:r>
              <a:rPr lang="es-ES" sz="1800" dirty="0">
                <a:latin typeface="Calibri" pitchFamily="34" charset="0"/>
              </a:rPr>
              <a:t>y otros </a:t>
            </a:r>
            <a:r>
              <a:rPr lang="es-ES" sz="1800" dirty="0" err="1" smtClean="0">
                <a:latin typeface="Calibri" pitchFamily="34" charset="0"/>
              </a:rPr>
              <a:t>sists</a:t>
            </a:r>
            <a:r>
              <a:rPr lang="es-ES" sz="1800" dirty="0" smtClean="0">
                <a:latin typeface="Calibri" pitchFamily="34" charset="0"/>
              </a:rPr>
              <a:t>. biológicos.</a:t>
            </a:r>
          </a:p>
          <a:p>
            <a:pPr marL="504000" indent="-252000">
              <a:spcBef>
                <a:spcPts val="300"/>
              </a:spcBef>
              <a:spcAft>
                <a:spcPts val="600"/>
              </a:spcAft>
            </a:pPr>
            <a:r>
              <a:rPr lang="es-ES" sz="1800" dirty="0" smtClean="0">
                <a:latin typeface="Calibri" pitchFamily="34" charset="0"/>
              </a:rPr>
              <a:t>Uso práctico: ej. cifrar mensajes: se transmite </a:t>
            </a:r>
            <a:r>
              <a:rPr lang="es-ES" sz="1800" dirty="0">
                <a:latin typeface="Calibri" pitchFamily="34" charset="0"/>
              </a:rPr>
              <a:t>(</a:t>
            </a:r>
            <a:r>
              <a:rPr lang="es-ES" sz="1800" dirty="0" smtClean="0">
                <a:latin typeface="Calibri" pitchFamily="34" charset="0"/>
              </a:rPr>
              <a:t>quizá cifrando </a:t>
            </a:r>
            <a:r>
              <a:rPr lang="es-ES" sz="1800" dirty="0">
                <a:latin typeface="Calibri" pitchFamily="34" charset="0"/>
              </a:rPr>
              <a:t>con </a:t>
            </a:r>
            <a:r>
              <a:rPr lang="es-ES" sz="1800" dirty="0" smtClean="0">
                <a:latin typeface="Calibri" pitchFamily="34" charset="0"/>
              </a:rPr>
              <a:t>clave</a:t>
            </a:r>
            <a:r>
              <a:rPr lang="es-ES" sz="1800" dirty="0">
                <a:latin typeface="Calibri" pitchFamily="34" charset="0"/>
              </a:rPr>
              <a:t>) enmascarado </a:t>
            </a:r>
            <a:r>
              <a:rPr lang="es-ES" sz="1800" dirty="0" smtClean="0">
                <a:latin typeface="Calibri" pitchFamily="34" charset="0"/>
              </a:rPr>
              <a:t>con ruido </a:t>
            </a:r>
            <a:r>
              <a:rPr lang="es-ES" sz="1800" dirty="0">
                <a:latin typeface="Calibri" pitchFamily="34" charset="0"/>
              </a:rPr>
              <a:t>caótico. </a:t>
            </a:r>
            <a:r>
              <a:rPr lang="es-ES" sz="1800" dirty="0" smtClean="0">
                <a:latin typeface="Calibri" pitchFamily="34" charset="0"/>
              </a:rPr>
              <a:t>Receptor conoce </a:t>
            </a:r>
            <a:r>
              <a:rPr lang="es-ES" sz="1800" dirty="0" err="1" smtClean="0">
                <a:latin typeface="Calibri" pitchFamily="34" charset="0"/>
              </a:rPr>
              <a:t>sist</a:t>
            </a:r>
            <a:r>
              <a:rPr lang="es-ES" sz="1800" dirty="0" smtClean="0">
                <a:latin typeface="Calibri" pitchFamily="34" charset="0"/>
              </a:rPr>
              <a:t>. </a:t>
            </a:r>
            <a:r>
              <a:rPr lang="es-ES" sz="1800" dirty="0">
                <a:latin typeface="Calibri" pitchFamily="34" charset="0"/>
              </a:rPr>
              <a:t>de </a:t>
            </a:r>
            <a:r>
              <a:rPr lang="es-ES" sz="1800" dirty="0" err="1" smtClean="0">
                <a:latin typeface="Calibri" pitchFamily="34" charset="0"/>
              </a:rPr>
              <a:t>ecs</a:t>
            </a:r>
            <a:r>
              <a:rPr lang="es-ES" sz="1800" dirty="0" smtClean="0">
                <a:latin typeface="Calibri" pitchFamily="34" charset="0"/>
              </a:rPr>
              <a:t>. y </a:t>
            </a:r>
            <a:r>
              <a:rPr lang="es-ES" sz="1800" dirty="0" err="1" smtClean="0">
                <a:latin typeface="Calibri" pitchFamily="34" charset="0"/>
              </a:rPr>
              <a:t>paráms</a:t>
            </a:r>
            <a:r>
              <a:rPr lang="es-ES" sz="1800" dirty="0" smtClean="0">
                <a:latin typeface="Calibri" pitchFamily="34" charset="0"/>
              </a:rPr>
              <a:t>. (ver </a:t>
            </a:r>
            <a:r>
              <a:rPr lang="es-ES" sz="1800" dirty="0" err="1" smtClean="0">
                <a:latin typeface="Calibri" pitchFamily="34" charset="0"/>
              </a:rPr>
              <a:t>Strogatz</a:t>
            </a:r>
            <a:r>
              <a:rPr lang="es-ES" sz="1800" dirty="0" smtClean="0">
                <a:latin typeface="Calibri" pitchFamily="34" charset="0"/>
              </a:rPr>
              <a:t> </a:t>
            </a:r>
            <a:r>
              <a:rPr lang="es-ES" sz="1800" dirty="0">
                <a:latin typeface="Calibri" pitchFamily="34" charset="0"/>
              </a:rPr>
              <a:t>1994, pág. </a:t>
            </a:r>
            <a:r>
              <a:rPr lang="es-ES" sz="1800" dirty="0" smtClean="0">
                <a:latin typeface="Calibri" pitchFamily="34" charset="0"/>
              </a:rPr>
              <a:t>335 para una </a:t>
            </a:r>
            <a:r>
              <a:rPr lang="es-ES" sz="1800" dirty="0">
                <a:latin typeface="Calibri" pitchFamily="34" charset="0"/>
              </a:rPr>
              <a:t>realización </a:t>
            </a:r>
            <a:r>
              <a:rPr lang="es-ES" sz="1800" dirty="0" smtClean="0">
                <a:latin typeface="Calibri" pitchFamily="34" charset="0"/>
              </a:rPr>
              <a:t>experimental)</a:t>
            </a:r>
          </a:p>
          <a:p>
            <a:pPr marL="504000" indent="-252000">
              <a:spcBef>
                <a:spcPts val="300"/>
              </a:spcBef>
            </a:pPr>
            <a:r>
              <a:rPr lang="es-ES" sz="1800" dirty="0" smtClean="0">
                <a:latin typeface="Calibri" pitchFamily="34" charset="0"/>
              </a:rPr>
              <a:t>También útil </a:t>
            </a:r>
            <a:r>
              <a:rPr lang="es-ES" sz="1800" dirty="0">
                <a:latin typeface="Calibri" pitchFamily="34" charset="0"/>
              </a:rPr>
              <a:t>saber </a:t>
            </a:r>
            <a:r>
              <a:rPr lang="es-ES" sz="1800" dirty="0" smtClean="0">
                <a:latin typeface="Calibri" pitchFamily="34" charset="0"/>
              </a:rPr>
              <a:t>de </a:t>
            </a:r>
            <a:r>
              <a:rPr lang="es-ES" sz="1800" dirty="0">
                <a:latin typeface="Calibri" pitchFamily="34" charset="0"/>
              </a:rPr>
              <a:t>caos </a:t>
            </a:r>
            <a:r>
              <a:rPr lang="es-ES" sz="1800" dirty="0" smtClean="0">
                <a:latin typeface="Calibri" pitchFamily="34" charset="0"/>
              </a:rPr>
              <a:t>para (1) aprender </a:t>
            </a:r>
            <a:r>
              <a:rPr lang="es-ES" sz="1800" dirty="0">
                <a:latin typeface="Calibri" pitchFamily="34" charset="0"/>
              </a:rPr>
              <a:t>a controlarlo</a:t>
            </a:r>
            <a:r>
              <a:rPr lang="es-ES" sz="1800" dirty="0" smtClean="0">
                <a:latin typeface="Calibri" pitchFamily="34" charset="0"/>
              </a:rPr>
              <a:t>: sin conocer toda la dinámica de antemano, puede elegirse y estabilizarse una muchas trayectorias, y se hace para </a:t>
            </a:r>
            <a:r>
              <a:rPr lang="es-ES" sz="1800" dirty="0">
                <a:latin typeface="Calibri" pitchFamily="34" charset="0"/>
              </a:rPr>
              <a:t>controlar </a:t>
            </a:r>
            <a:r>
              <a:rPr lang="es-ES" sz="1800" dirty="0" err="1" smtClean="0">
                <a:latin typeface="Calibri" pitchFamily="34" charset="0"/>
              </a:rPr>
              <a:t>sists</a:t>
            </a:r>
            <a:r>
              <a:rPr lang="es-ES" sz="1800" dirty="0" smtClean="0">
                <a:latin typeface="Calibri" pitchFamily="34" charset="0"/>
              </a:rPr>
              <a:t>. </a:t>
            </a:r>
            <a:r>
              <a:rPr lang="es-ES" sz="1800" dirty="0">
                <a:latin typeface="Calibri" pitchFamily="34" charset="0"/>
              </a:rPr>
              <a:t>mecánicos, químicos y electrónicos, láseres, y tejidos </a:t>
            </a:r>
            <a:r>
              <a:rPr lang="es-ES" sz="1800" dirty="0" smtClean="0">
                <a:latin typeface="Calibri" pitchFamily="34" charset="0"/>
              </a:rPr>
              <a:t>biológicos (</a:t>
            </a:r>
            <a:r>
              <a:rPr lang="es-ES" sz="1800" dirty="0" err="1" smtClean="0">
                <a:latin typeface="Calibri" pitchFamily="34" charset="0"/>
              </a:rPr>
              <a:t>Ott</a:t>
            </a:r>
            <a:r>
              <a:rPr lang="es-ES" sz="1800" dirty="0" smtClean="0">
                <a:latin typeface="Calibri" pitchFamily="34" charset="0"/>
              </a:rPr>
              <a:t> </a:t>
            </a:r>
            <a:r>
              <a:rPr lang="es-ES" sz="1800" dirty="0">
                <a:latin typeface="Calibri" pitchFamily="34" charset="0"/>
              </a:rPr>
              <a:t>&amp; </a:t>
            </a:r>
            <a:r>
              <a:rPr lang="es-ES" sz="1800" dirty="0" err="1" smtClean="0">
                <a:latin typeface="Calibri" pitchFamily="34" charset="0"/>
              </a:rPr>
              <a:t>Spano</a:t>
            </a:r>
            <a:r>
              <a:rPr lang="es-ES" sz="1800" dirty="0">
                <a:latin typeface="Calibri" pitchFamily="34" charset="0"/>
              </a:rPr>
              <a:t>, </a:t>
            </a:r>
            <a:r>
              <a:rPr lang="es-ES" sz="1800" i="1" dirty="0" err="1" smtClean="0">
                <a:latin typeface="Calibri" pitchFamily="34" charset="0"/>
              </a:rPr>
              <a:t>Physics</a:t>
            </a:r>
            <a:r>
              <a:rPr lang="es-ES" sz="1800" i="1" dirty="0" smtClean="0">
                <a:latin typeface="Calibri" pitchFamily="34" charset="0"/>
              </a:rPr>
              <a:t> </a:t>
            </a:r>
            <a:r>
              <a:rPr lang="es-ES" sz="1800" i="1" dirty="0" err="1">
                <a:latin typeface="Calibri" pitchFamily="34" charset="0"/>
              </a:rPr>
              <a:t>Today</a:t>
            </a:r>
            <a:r>
              <a:rPr lang="es-ES" sz="1800" dirty="0">
                <a:latin typeface="Calibri" pitchFamily="34" charset="0"/>
              </a:rPr>
              <a:t> </a:t>
            </a:r>
            <a:r>
              <a:rPr lang="es-ES" sz="1800" u="sng" dirty="0" smtClean="0">
                <a:latin typeface="Calibri" pitchFamily="34" charset="0"/>
              </a:rPr>
              <a:t>48</a:t>
            </a:r>
            <a:r>
              <a:rPr lang="es-ES" sz="1800" dirty="0" smtClean="0">
                <a:latin typeface="Calibri" pitchFamily="34" charset="0"/>
              </a:rPr>
              <a:t>, 34, 1995; Lam p.125). (2) distinguirlo </a:t>
            </a:r>
            <a:r>
              <a:rPr lang="es-ES" sz="1800" dirty="0">
                <a:latin typeface="Calibri" pitchFamily="34" charset="0"/>
              </a:rPr>
              <a:t>de ruido, </a:t>
            </a:r>
            <a:r>
              <a:rPr lang="es-ES" sz="1800" dirty="0" smtClean="0">
                <a:latin typeface="Calibri" pitchFamily="34" charset="0"/>
              </a:rPr>
              <a:t>ej. debido </a:t>
            </a:r>
            <a:r>
              <a:rPr lang="es-ES" sz="1800" dirty="0">
                <a:latin typeface="Calibri" pitchFamily="34" charset="0"/>
              </a:rPr>
              <a:t>a errores de medida en una </a:t>
            </a:r>
            <a:r>
              <a:rPr lang="es-ES" sz="1800" dirty="0" smtClean="0">
                <a:latin typeface="Calibri" pitchFamily="34" charset="0"/>
              </a:rPr>
              <a:t>señal (</a:t>
            </a:r>
            <a:r>
              <a:rPr lang="es-ES" sz="1800" dirty="0" err="1" smtClean="0">
                <a:latin typeface="Calibri" pitchFamily="34" charset="0"/>
              </a:rPr>
              <a:t>Sigihara</a:t>
            </a:r>
            <a:r>
              <a:rPr lang="es-ES" sz="1800" dirty="0" smtClean="0">
                <a:latin typeface="Calibri" pitchFamily="34" charset="0"/>
              </a:rPr>
              <a:t> </a:t>
            </a:r>
            <a:r>
              <a:rPr lang="es-ES" sz="1800" dirty="0">
                <a:latin typeface="Calibri" pitchFamily="34" charset="0"/>
              </a:rPr>
              <a:t>&amp; </a:t>
            </a:r>
            <a:r>
              <a:rPr lang="es-ES" sz="1800" dirty="0" err="1" smtClean="0">
                <a:latin typeface="Calibri" pitchFamily="34" charset="0"/>
              </a:rPr>
              <a:t>May</a:t>
            </a:r>
            <a:r>
              <a:rPr lang="es-ES" sz="1800" dirty="0">
                <a:latin typeface="Calibri" pitchFamily="34" charset="0"/>
              </a:rPr>
              <a:t>, </a:t>
            </a:r>
            <a:r>
              <a:rPr lang="es-ES" sz="1800" i="1" dirty="0" err="1" smtClean="0">
                <a:latin typeface="Calibri" pitchFamily="34" charset="0"/>
              </a:rPr>
              <a:t>Nature</a:t>
            </a:r>
            <a:r>
              <a:rPr lang="es-ES" sz="1800" dirty="0" smtClean="0">
                <a:latin typeface="Calibri" pitchFamily="34" charset="0"/>
              </a:rPr>
              <a:t> </a:t>
            </a:r>
            <a:r>
              <a:rPr lang="es-ES" sz="1800" u="sng" dirty="0">
                <a:latin typeface="Calibri" pitchFamily="34" charset="0"/>
              </a:rPr>
              <a:t>344</a:t>
            </a:r>
            <a:r>
              <a:rPr lang="es-ES" sz="1800" dirty="0">
                <a:latin typeface="Calibri" pitchFamily="34" charset="0"/>
              </a:rPr>
              <a:t>, </a:t>
            </a:r>
            <a:r>
              <a:rPr lang="es-ES" sz="1800" dirty="0" smtClean="0">
                <a:latin typeface="Calibri" pitchFamily="34" charset="0"/>
              </a:rPr>
              <a:t>734, 1990; Lam </a:t>
            </a:r>
            <a:r>
              <a:rPr lang="es-ES" sz="1800" dirty="0">
                <a:latin typeface="Calibri" pitchFamily="34" charset="0"/>
              </a:rPr>
              <a:t>p. </a:t>
            </a:r>
            <a:r>
              <a:rPr lang="es-ES" sz="1800" dirty="0" smtClean="0">
                <a:latin typeface="Calibri" pitchFamily="34" charset="0"/>
              </a:rPr>
              <a:t>118).</a:t>
            </a:r>
            <a:endParaRPr lang="es-ES" sz="1800" dirty="0">
              <a:latin typeface="Calibri" pitchFamily="34" charset="0"/>
            </a:endParaRPr>
          </a:p>
        </p:txBody>
      </p:sp>
      <p:sp>
        <p:nvSpPr>
          <p:cNvPr id="13" name="1 Título"/>
          <p:cNvSpPr>
            <a:spLocks noGrp="1"/>
          </p:cNvSpPr>
          <p:nvPr>
            <p:ph type="title"/>
          </p:nvPr>
        </p:nvSpPr>
        <p:spPr>
          <a:xfrm>
            <a:off x="179512" y="404664"/>
            <a:ext cx="8587680" cy="838200"/>
          </a:xfrm>
        </p:spPr>
        <p:txBody>
          <a:bodyPr>
            <a:normAutofit/>
          </a:bodyPr>
          <a:lstStyle/>
          <a:p>
            <a:r>
              <a:rPr lang="es-ES" sz="4800" b="1" dirty="0" smtClean="0">
                <a:latin typeface="Calibri" pitchFamily="34" charset="0"/>
                <a:cs typeface="Calibri" pitchFamily="34" charset="0"/>
              </a:rPr>
              <a:t>Utilidad del concepto de caos</a:t>
            </a:r>
            <a:endParaRPr lang="es-ES" sz="4800" b="1" dirty="0">
              <a:latin typeface="Calibri" pitchFamily="34" charset="0"/>
              <a:cs typeface="Calibri" pitchFamily="34" charset="0"/>
            </a:endParaRPr>
          </a:p>
        </p:txBody>
      </p:sp>
    </p:spTree>
    <p:extLst>
      <p:ext uri="{BB962C8B-B14F-4D97-AF65-F5344CB8AC3E}">
        <p14:creationId xmlns:p14="http://schemas.microsoft.com/office/powerpoint/2010/main" val="239665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6571456" cy="838200"/>
          </a:xfrm>
        </p:spPr>
        <p:txBody>
          <a:bodyPr/>
          <a:lstStyle/>
          <a:p>
            <a:r>
              <a:rPr lang="es-ES" b="1" cap="none" dirty="0" smtClean="0"/>
              <a:t>Caos en la naturaleza</a:t>
            </a:r>
            <a:endParaRPr lang="es-ES" b="1" dirty="0"/>
          </a:p>
        </p:txBody>
      </p:sp>
      <p:sp>
        <p:nvSpPr>
          <p:cNvPr id="3" name="2 Marcador de contenido"/>
          <p:cNvSpPr>
            <a:spLocks noGrp="1"/>
          </p:cNvSpPr>
          <p:nvPr>
            <p:ph idx="1"/>
          </p:nvPr>
        </p:nvSpPr>
        <p:spPr>
          <a:xfrm>
            <a:off x="880864" y="1456690"/>
            <a:ext cx="8263136" cy="5500702"/>
          </a:xfrm>
        </p:spPr>
        <p:txBody>
          <a:bodyPr>
            <a:normAutofit fontScale="70000" lnSpcReduction="20000"/>
          </a:bodyPr>
          <a:lstStyle/>
          <a:p>
            <a:pPr>
              <a:buNone/>
            </a:pPr>
            <a:r>
              <a:rPr lang="es-ES" dirty="0" smtClean="0">
                <a:solidFill>
                  <a:srgbClr val="002060"/>
                </a:solidFill>
              </a:rPr>
              <a:t>Trayectoria </a:t>
            </a:r>
            <a:r>
              <a:rPr lang="es-ES" u="sng" dirty="0" smtClean="0">
                <a:solidFill>
                  <a:srgbClr val="002060"/>
                </a:solidFill>
                <a:latin typeface="+mj-lt"/>
              </a:rPr>
              <a:t>mapa logístico</a:t>
            </a:r>
            <a:r>
              <a:rPr lang="es-ES" dirty="0" smtClean="0">
                <a:solidFill>
                  <a:srgbClr val="002060"/>
                </a:solidFill>
              </a:rPr>
              <a:t>, irregular para  </a:t>
            </a:r>
            <a:r>
              <a:rPr lang="es-ES" i="1" dirty="0" smtClean="0">
                <a:solidFill>
                  <a:srgbClr val="002060"/>
                </a:solidFill>
              </a:rPr>
              <a:t>r &gt; r</a:t>
            </a:r>
            <a:r>
              <a:rPr lang="es-ES" baseline="-25000" dirty="0" smtClean="0">
                <a:solidFill>
                  <a:srgbClr val="002060"/>
                </a:solidFill>
              </a:rPr>
              <a:t>∞</a:t>
            </a:r>
            <a:r>
              <a:rPr lang="es-ES" dirty="0" smtClean="0">
                <a:solidFill>
                  <a:srgbClr val="002060"/>
                </a:solidFill>
              </a:rPr>
              <a:t>, pero es </a:t>
            </a:r>
          </a:p>
          <a:p>
            <a:pPr>
              <a:spcBef>
                <a:spcPts val="1200"/>
              </a:spcBef>
            </a:pPr>
            <a:r>
              <a:rPr lang="es-ES" u="sng" dirty="0" smtClean="0">
                <a:solidFill>
                  <a:srgbClr val="002060"/>
                </a:solidFill>
                <a:latin typeface="+mj-lt"/>
              </a:rPr>
              <a:t>determinista</a:t>
            </a:r>
            <a:r>
              <a:rPr lang="es-ES" dirty="0" smtClean="0">
                <a:solidFill>
                  <a:srgbClr val="002060"/>
                </a:solidFill>
              </a:rPr>
              <a:t> (ecuación determina  </a:t>
            </a:r>
            <a:r>
              <a:rPr lang="es-ES" i="1" dirty="0" smtClean="0">
                <a:solidFill>
                  <a:srgbClr val="002060"/>
                </a:solidFill>
              </a:rPr>
              <a:t>x</a:t>
            </a:r>
            <a:r>
              <a:rPr lang="es-ES" i="1" baseline="-25000" dirty="0" smtClean="0">
                <a:solidFill>
                  <a:srgbClr val="002060"/>
                </a:solidFill>
              </a:rPr>
              <a:t>n+1</a:t>
            </a:r>
            <a:r>
              <a:rPr lang="es-ES" dirty="0" smtClean="0">
                <a:solidFill>
                  <a:srgbClr val="002060"/>
                </a:solidFill>
              </a:rPr>
              <a:t>  a partir de  </a:t>
            </a:r>
            <a:r>
              <a:rPr lang="es-ES" i="1" dirty="0" err="1" smtClean="0">
                <a:solidFill>
                  <a:srgbClr val="002060"/>
                </a:solidFill>
              </a:rPr>
              <a:t>x</a:t>
            </a:r>
            <a:r>
              <a:rPr lang="es-ES" i="1" baseline="-25000" dirty="0" err="1" smtClean="0">
                <a:solidFill>
                  <a:srgbClr val="002060"/>
                </a:solidFill>
              </a:rPr>
              <a:t>n</a:t>
            </a:r>
            <a:r>
              <a:rPr lang="es-ES" dirty="0" smtClean="0">
                <a:solidFill>
                  <a:srgbClr val="002060"/>
                </a:solidFill>
              </a:rPr>
              <a:t> ), y </a:t>
            </a:r>
          </a:p>
          <a:p>
            <a:pPr>
              <a:spcBef>
                <a:spcPts val="1200"/>
              </a:spcBef>
            </a:pPr>
            <a:r>
              <a:rPr lang="es-ES" u="sng" dirty="0" smtClean="0">
                <a:solidFill>
                  <a:srgbClr val="002060"/>
                </a:solidFill>
                <a:latin typeface="+mj-lt"/>
              </a:rPr>
              <a:t>reproducible</a:t>
            </a:r>
            <a:r>
              <a:rPr lang="es-ES" dirty="0" smtClean="0">
                <a:solidFill>
                  <a:srgbClr val="002060"/>
                </a:solidFill>
              </a:rPr>
              <a:t> (siempre misma serie para  </a:t>
            </a:r>
            <a:r>
              <a:rPr lang="es-ES" i="1" dirty="0" smtClean="0">
                <a:solidFill>
                  <a:srgbClr val="002060"/>
                </a:solidFill>
              </a:rPr>
              <a:t>r </a:t>
            </a:r>
            <a:r>
              <a:rPr lang="es-ES" dirty="0" smtClean="0">
                <a:solidFill>
                  <a:srgbClr val="002060"/>
                </a:solidFill>
              </a:rPr>
              <a:t> y  </a:t>
            </a:r>
            <a:r>
              <a:rPr lang="es-ES" i="1" dirty="0" smtClean="0">
                <a:solidFill>
                  <a:srgbClr val="002060"/>
                </a:solidFill>
              </a:rPr>
              <a:t>x</a:t>
            </a:r>
            <a:r>
              <a:rPr lang="es-ES" dirty="0" smtClean="0">
                <a:solidFill>
                  <a:srgbClr val="002060"/>
                </a:solidFill>
              </a:rPr>
              <a:t>₀  dados) </a:t>
            </a:r>
          </a:p>
          <a:p>
            <a:pPr>
              <a:spcBef>
                <a:spcPts val="2400"/>
              </a:spcBef>
              <a:buNone/>
            </a:pPr>
            <a:r>
              <a:rPr lang="es-ES" u="sng" dirty="0" smtClean="0">
                <a:solidFill>
                  <a:srgbClr val="002060"/>
                </a:solidFill>
                <a:latin typeface="+mj-lt"/>
              </a:rPr>
              <a:t>Fenómenos naturales</a:t>
            </a:r>
            <a:r>
              <a:rPr lang="es-ES" dirty="0" smtClean="0">
                <a:solidFill>
                  <a:srgbClr val="002060"/>
                </a:solidFill>
                <a:latin typeface="+mj-lt"/>
              </a:rPr>
              <a:t>?</a:t>
            </a:r>
          </a:p>
          <a:p>
            <a:pPr>
              <a:spcBef>
                <a:spcPts val="1200"/>
              </a:spcBef>
              <a:buNone/>
            </a:pPr>
            <a:r>
              <a:rPr lang="es-ES" sz="2600" dirty="0" smtClean="0">
                <a:solidFill>
                  <a:srgbClr val="002060"/>
                </a:solidFill>
              </a:rPr>
              <a:t>	(transmisión eléctrica por resistencia, osciladores mecánicos, goteo grifo, turbulencia, emisiones luz desde quásar, reacciones químicas, poblaciones insectos,…)</a:t>
            </a:r>
            <a:endParaRPr lang="es-ES" dirty="0" smtClean="0">
              <a:solidFill>
                <a:srgbClr val="002060"/>
              </a:solidFill>
            </a:endParaRPr>
          </a:p>
          <a:p>
            <a:pPr>
              <a:spcBef>
                <a:spcPts val="600"/>
              </a:spcBef>
              <a:buNone/>
            </a:pPr>
            <a:r>
              <a:rPr lang="es-ES" dirty="0" smtClean="0">
                <a:solidFill>
                  <a:srgbClr val="002060"/>
                </a:solidFill>
              </a:rPr>
              <a:t>	series temporales irregulares parecidas, pero no son deterministas ni reproducibles ni fácil determinar sensibilidad a condición inicial</a:t>
            </a:r>
          </a:p>
          <a:p>
            <a:pPr>
              <a:spcBef>
                <a:spcPts val="1200"/>
              </a:spcBef>
              <a:buNone/>
            </a:pPr>
            <a:r>
              <a:rPr lang="es-ES" sz="3800" dirty="0" smtClean="0">
                <a:solidFill>
                  <a:srgbClr val="C00000"/>
                </a:solidFill>
                <a:latin typeface="+mj-lt"/>
              </a:rPr>
              <a:t>¿Cómo saber si es caos? </a:t>
            </a:r>
          </a:p>
          <a:p>
            <a:pPr>
              <a:spcBef>
                <a:spcPts val="1200"/>
              </a:spcBef>
              <a:buNone/>
            </a:pPr>
            <a:r>
              <a:rPr lang="es-ES" dirty="0" smtClean="0">
                <a:solidFill>
                  <a:srgbClr val="002060"/>
                </a:solidFill>
              </a:rPr>
              <a:t>	</a:t>
            </a:r>
            <a:r>
              <a:rPr lang="es-ES" sz="3400" dirty="0" smtClean="0">
                <a:solidFill>
                  <a:srgbClr val="002060"/>
                </a:solidFill>
              </a:rPr>
              <a:t>Estudiando forma de datos y sus propiedades estadísticas</a:t>
            </a:r>
            <a:endParaRPr lang="es-ES" dirty="0" smtClean="0">
              <a:solidFill>
                <a:srgbClr val="002060"/>
              </a:solidFill>
            </a:endParaRPr>
          </a:p>
          <a:p>
            <a:pPr>
              <a:spcBef>
                <a:spcPts val="1200"/>
              </a:spcBef>
              <a:buNone/>
            </a:pPr>
            <a:r>
              <a:rPr lang="es-ES" dirty="0" smtClean="0">
                <a:solidFill>
                  <a:srgbClr val="002060"/>
                </a:solidFill>
              </a:rPr>
              <a:t>	</a:t>
            </a:r>
            <a:r>
              <a:rPr lang="es-ES" sz="2600" dirty="0" smtClean="0">
                <a:solidFill>
                  <a:srgbClr val="002060"/>
                </a:solidFill>
                <a:latin typeface="+mj-lt"/>
              </a:rPr>
              <a:t>Sea serie  </a:t>
            </a:r>
            <a:r>
              <a:rPr lang="es-ES" sz="2600" i="1" dirty="0" err="1" smtClean="0">
                <a:solidFill>
                  <a:srgbClr val="002060"/>
                </a:solidFill>
                <a:latin typeface="+mj-lt"/>
              </a:rPr>
              <a:t>x</a:t>
            </a:r>
            <a:r>
              <a:rPr lang="es-ES" sz="2600" i="1" baseline="-25000" dirty="0" err="1" smtClean="0">
                <a:solidFill>
                  <a:srgbClr val="002060"/>
                </a:solidFill>
                <a:latin typeface="+mj-lt"/>
              </a:rPr>
              <a:t>n</a:t>
            </a:r>
            <a:r>
              <a:rPr lang="es-ES" sz="2600" dirty="0" smtClean="0">
                <a:solidFill>
                  <a:srgbClr val="002060"/>
                </a:solidFill>
                <a:latin typeface="+mj-lt"/>
              </a:rPr>
              <a:t>  cuya naturaleza desconocemos. </a:t>
            </a:r>
          </a:p>
          <a:p>
            <a:pPr>
              <a:spcBef>
                <a:spcPts val="600"/>
              </a:spcBef>
              <a:buNone/>
            </a:pPr>
            <a:r>
              <a:rPr lang="es-ES" sz="2600" dirty="0" smtClean="0">
                <a:solidFill>
                  <a:srgbClr val="002060"/>
                </a:solidFill>
                <a:latin typeface="+mj-lt"/>
              </a:rPr>
              <a:t>	</a:t>
            </a:r>
            <a:r>
              <a:rPr lang="es-ES" sz="2600" dirty="0" smtClean="0">
                <a:solidFill>
                  <a:srgbClr val="0070C0"/>
                </a:solidFill>
                <a:latin typeface="+mj-lt"/>
              </a:rPr>
              <a:t>Hipótesis de trabajo: </a:t>
            </a:r>
            <a:r>
              <a:rPr lang="es-ES" sz="2600" dirty="0" smtClean="0">
                <a:solidFill>
                  <a:srgbClr val="002060"/>
                </a:solidFill>
                <a:latin typeface="+mj-lt"/>
              </a:rPr>
              <a:t>existe trayectoria bien definida en  </a:t>
            </a:r>
            <a:r>
              <a:rPr lang="el-GR" sz="2600" i="1" dirty="0" smtClean="0">
                <a:solidFill>
                  <a:srgbClr val="002060"/>
                </a:solidFill>
                <a:latin typeface="+mj-lt"/>
              </a:rPr>
              <a:t>Γ</a:t>
            </a:r>
            <a:r>
              <a:rPr lang="es-ES" sz="2600" dirty="0" smtClean="0">
                <a:solidFill>
                  <a:srgbClr val="002060"/>
                </a:solidFill>
                <a:latin typeface="+mj-lt"/>
              </a:rPr>
              <a:t>  y un mapa que la genera</a:t>
            </a:r>
          </a:p>
          <a:p>
            <a:pPr>
              <a:spcBef>
                <a:spcPts val="0"/>
              </a:spcBef>
              <a:buNone/>
            </a:pPr>
            <a:r>
              <a:rPr lang="es-ES" sz="2600" dirty="0" smtClean="0">
                <a:solidFill>
                  <a:srgbClr val="002060"/>
                </a:solidFill>
                <a:latin typeface="+mj-lt"/>
              </a:rPr>
              <a:t>	</a:t>
            </a:r>
            <a:r>
              <a:rPr lang="es-ES" sz="2600" dirty="0" smtClean="0">
                <a:solidFill>
                  <a:srgbClr val="0070C0"/>
                </a:solidFill>
                <a:latin typeface="+mj-lt"/>
              </a:rPr>
              <a:t>Tarea:</a:t>
            </a:r>
            <a:r>
              <a:rPr lang="es-ES" sz="2600" dirty="0" smtClean="0">
                <a:solidFill>
                  <a:srgbClr val="002060"/>
                </a:solidFill>
                <a:latin typeface="+mj-lt"/>
              </a:rPr>
              <a:t> descubrir propiedades, ej. hipotético </a:t>
            </a:r>
            <a:r>
              <a:rPr lang="es-ES" sz="2600" dirty="0" err="1" smtClean="0">
                <a:solidFill>
                  <a:srgbClr val="002060"/>
                </a:solidFill>
                <a:latin typeface="+mj-lt"/>
              </a:rPr>
              <a:t>atractor</a:t>
            </a:r>
            <a:r>
              <a:rPr lang="es-ES" sz="2600" dirty="0" smtClean="0">
                <a:solidFill>
                  <a:srgbClr val="002060"/>
                </a:solidFill>
                <a:latin typeface="+mj-lt"/>
              </a:rPr>
              <a:t> por donde mueve trayectoria</a:t>
            </a:r>
            <a:endParaRPr lang="es-ES" sz="26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Right)">
                                      <p:cBhvr>
                                        <p:cTn id="22" dur="500"/>
                                        <p:tgtEl>
                                          <p:spTgt spid="3">
                                            <p:txEl>
                                              <p:pRg st="3" end="3"/>
                                            </p:txEl>
                                          </p:spTgt>
                                        </p:tgtEl>
                                      </p:cBhvr>
                                    </p:animEffect>
                                  </p:childTnLst>
                                </p:cTn>
                              </p:par>
                            </p:childTnLst>
                          </p:cTn>
                        </p:par>
                        <p:par>
                          <p:cTn id="23" fill="hold">
                            <p:stCondLst>
                              <p:cond delay="500"/>
                            </p:stCondLst>
                            <p:childTnLst>
                              <p:par>
                                <p:cTn id="24" presetID="18" presetClass="entr" presetSubtype="3"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upRigh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upRigh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trips(upRigh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strips(upRigh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strips(upRight)">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strips(upRight)">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strips(upRight)">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04800" y="457200"/>
            <a:ext cx="6374621" cy="838200"/>
          </a:xfrm>
        </p:spPr>
        <p:txBody>
          <a:bodyPr/>
          <a:lstStyle/>
          <a:p>
            <a:r>
              <a:rPr lang="es-ES" b="1" cap="none" dirty="0" smtClean="0"/>
              <a:t>Caos en la naturaleza</a:t>
            </a:r>
            <a:endParaRPr lang="es-ES" b="1" dirty="0"/>
          </a:p>
        </p:txBody>
      </p:sp>
      <p:sp>
        <p:nvSpPr>
          <p:cNvPr id="3" name="2 Marcador de contenido"/>
          <p:cNvSpPr>
            <a:spLocks noGrp="1"/>
          </p:cNvSpPr>
          <p:nvPr>
            <p:ph idx="1"/>
          </p:nvPr>
        </p:nvSpPr>
        <p:spPr>
          <a:xfrm>
            <a:off x="899592" y="1554162"/>
            <a:ext cx="8244408" cy="5303838"/>
          </a:xfrm>
        </p:spPr>
        <p:txBody>
          <a:bodyPr>
            <a:normAutofit fontScale="70000" lnSpcReduction="20000"/>
          </a:bodyPr>
          <a:lstStyle/>
          <a:p>
            <a:pPr>
              <a:buNone/>
            </a:pPr>
            <a:r>
              <a:rPr lang="es-ES" dirty="0" smtClean="0">
                <a:solidFill>
                  <a:srgbClr val="002060"/>
                </a:solidFill>
              </a:rPr>
              <a:t>Ej., representamos  </a:t>
            </a:r>
            <a:r>
              <a:rPr lang="es-ES" i="1" dirty="0" err="1" smtClean="0">
                <a:solidFill>
                  <a:srgbClr val="002060"/>
                </a:solidFill>
              </a:rPr>
              <a:t>x</a:t>
            </a:r>
            <a:r>
              <a:rPr lang="es-ES" i="1" baseline="-25000" dirty="0" err="1" smtClean="0">
                <a:solidFill>
                  <a:srgbClr val="002060"/>
                </a:solidFill>
              </a:rPr>
              <a:t>n</a:t>
            </a:r>
            <a:r>
              <a:rPr lang="es-ES" baseline="-25000" dirty="0" err="1" smtClean="0">
                <a:solidFill>
                  <a:srgbClr val="002060"/>
                </a:solidFill>
              </a:rPr>
              <a:t>+m</a:t>
            </a:r>
            <a:r>
              <a:rPr lang="es-ES" dirty="0" smtClean="0">
                <a:solidFill>
                  <a:srgbClr val="002060"/>
                </a:solidFill>
              </a:rPr>
              <a:t>  en función de </a:t>
            </a:r>
            <a:r>
              <a:rPr lang="es-ES" i="1" dirty="0" err="1" smtClean="0">
                <a:solidFill>
                  <a:srgbClr val="002060"/>
                </a:solidFill>
              </a:rPr>
              <a:t>x</a:t>
            </a:r>
            <a:r>
              <a:rPr lang="es-ES" i="1" baseline="-25000" dirty="0" err="1" smtClean="0">
                <a:solidFill>
                  <a:srgbClr val="002060"/>
                </a:solidFill>
              </a:rPr>
              <a:t>n</a:t>
            </a:r>
            <a:r>
              <a:rPr lang="es-ES" dirty="0" smtClean="0">
                <a:solidFill>
                  <a:srgbClr val="002060"/>
                </a:solidFill>
              </a:rPr>
              <a:t>  y variamos  </a:t>
            </a:r>
            <a:r>
              <a:rPr lang="es-ES" i="1" dirty="0" smtClean="0">
                <a:solidFill>
                  <a:srgbClr val="002060"/>
                </a:solidFill>
              </a:rPr>
              <a:t>m</a:t>
            </a:r>
            <a:r>
              <a:rPr lang="es-ES" dirty="0" smtClean="0">
                <a:solidFill>
                  <a:srgbClr val="002060"/>
                </a:solidFill>
              </a:rPr>
              <a:t>:</a:t>
            </a:r>
          </a:p>
          <a:p>
            <a:endParaRPr lang="es-ES" dirty="0" smtClean="0">
              <a:solidFill>
                <a:srgbClr val="002060"/>
              </a:solidFill>
            </a:endParaRPr>
          </a:p>
          <a:p>
            <a:endParaRPr lang="es-ES" dirty="0" smtClean="0">
              <a:solidFill>
                <a:srgbClr val="002060"/>
              </a:solidFill>
            </a:endParaRPr>
          </a:p>
          <a:p>
            <a:endParaRPr lang="es-ES" dirty="0" smtClean="0">
              <a:solidFill>
                <a:srgbClr val="002060"/>
              </a:solidFill>
            </a:endParaRPr>
          </a:p>
          <a:p>
            <a:endParaRPr lang="es-ES" dirty="0" smtClean="0">
              <a:solidFill>
                <a:srgbClr val="002060"/>
              </a:solidFill>
            </a:endParaRPr>
          </a:p>
          <a:p>
            <a:endParaRPr lang="es-ES" dirty="0" smtClean="0">
              <a:solidFill>
                <a:srgbClr val="002060"/>
              </a:solidFill>
            </a:endParaRPr>
          </a:p>
          <a:p>
            <a:endParaRPr lang="es-ES" dirty="0" smtClean="0">
              <a:solidFill>
                <a:srgbClr val="002060"/>
              </a:solidFill>
            </a:endParaRPr>
          </a:p>
          <a:p>
            <a:endParaRPr lang="es-ES" dirty="0" smtClean="0">
              <a:solidFill>
                <a:srgbClr val="002060"/>
              </a:solidFill>
            </a:endParaRPr>
          </a:p>
          <a:p>
            <a:endParaRPr lang="es-ES" dirty="0" smtClean="0">
              <a:solidFill>
                <a:srgbClr val="002060"/>
              </a:solidFill>
            </a:endParaRPr>
          </a:p>
          <a:p>
            <a:pPr>
              <a:spcBef>
                <a:spcPts val="600"/>
              </a:spcBef>
              <a:buNone/>
            </a:pPr>
            <a:r>
              <a:rPr lang="es-ES" dirty="0" smtClean="0">
                <a:solidFill>
                  <a:srgbClr val="002060"/>
                </a:solidFill>
              </a:rPr>
              <a:t>	</a:t>
            </a:r>
            <a:r>
              <a:rPr lang="es-ES" sz="2900" dirty="0" smtClean="0">
                <a:solidFill>
                  <a:srgbClr val="002060"/>
                </a:solidFill>
              </a:rPr>
              <a:t>Vemos: </a:t>
            </a:r>
          </a:p>
          <a:p>
            <a:pPr lvl="1">
              <a:spcBef>
                <a:spcPts val="600"/>
              </a:spcBef>
            </a:pPr>
            <a:r>
              <a:rPr lang="es-ES" sz="2900" dirty="0" smtClean="0">
                <a:solidFill>
                  <a:srgbClr val="002060"/>
                </a:solidFill>
              </a:rPr>
              <a:t>2ª serie (ECG individuo sano), a pesar aparente periodicidad, podría ser caótica (</a:t>
            </a:r>
            <a:r>
              <a:rPr lang="es-ES" sz="2900" dirty="0" err="1" smtClean="0">
                <a:solidFill>
                  <a:srgbClr val="002060"/>
                </a:solidFill>
              </a:rPr>
              <a:t>atractor</a:t>
            </a:r>
            <a:r>
              <a:rPr lang="es-ES" sz="2900" dirty="0" smtClean="0">
                <a:solidFill>
                  <a:srgbClr val="002060"/>
                </a:solidFill>
              </a:rPr>
              <a:t> no-trivial moderadamente regular)</a:t>
            </a:r>
          </a:p>
          <a:p>
            <a:pPr lvl="1">
              <a:spcBef>
                <a:spcPts val="600"/>
              </a:spcBef>
            </a:pPr>
            <a:r>
              <a:rPr lang="es-ES" sz="2900" dirty="0" smtClean="0">
                <a:solidFill>
                  <a:srgbClr val="002060"/>
                </a:solidFill>
              </a:rPr>
              <a:t>sólo aparece una figura desordenada para la primera serie que es el ECG en presencia de fibrilación auricular </a:t>
            </a:r>
            <a:r>
              <a:rPr lang="es-ES" sz="2900" dirty="0" smtClean="0">
                <a:solidFill>
                  <a:srgbClr val="0070C0"/>
                </a:solidFill>
              </a:rPr>
              <a:t>(el caos es bueno!)</a:t>
            </a:r>
          </a:p>
          <a:p>
            <a:pPr>
              <a:spcBef>
                <a:spcPts val="1200"/>
              </a:spcBef>
              <a:buNone/>
            </a:pPr>
            <a:r>
              <a:rPr lang="es-ES" dirty="0" smtClean="0">
                <a:solidFill>
                  <a:srgbClr val="002060"/>
                </a:solidFill>
                <a:latin typeface="+mj-lt"/>
              </a:rPr>
              <a:t>Este método suele dar buenos resultados.</a:t>
            </a:r>
            <a:endParaRPr lang="es-ES" dirty="0">
              <a:solidFill>
                <a:srgbClr val="002060"/>
              </a:solidFill>
              <a:latin typeface="+mj-lt"/>
            </a:endParaRPr>
          </a:p>
        </p:txBody>
      </p:sp>
      <p:sp>
        <p:nvSpPr>
          <p:cNvPr id="4" name="TextBox 3"/>
          <p:cNvSpPr txBox="1"/>
          <p:nvPr/>
        </p:nvSpPr>
        <p:spPr>
          <a:xfrm>
            <a:off x="4429124" y="2071678"/>
            <a:ext cx="4500595" cy="2185214"/>
          </a:xfrm>
          <a:prstGeom prst="rect">
            <a:avLst/>
          </a:prstGeom>
          <a:noFill/>
        </p:spPr>
        <p:txBody>
          <a:bodyPr wrap="square" rtlCol="0">
            <a:spAutoFit/>
          </a:bodyPr>
          <a:lstStyle/>
          <a:p>
            <a:r>
              <a:rPr lang="es-ES" sz="1700" dirty="0" smtClean="0">
                <a:solidFill>
                  <a:srgbClr val="002060"/>
                </a:solidFill>
                <a:latin typeface="+mj-lt"/>
              </a:rPr>
              <a:t>Series médicas (anomalía y normal) y (abajo) sus posibles atractores dibujando  </a:t>
            </a:r>
            <a:r>
              <a:rPr lang="es-ES" sz="1700" i="1" dirty="0" err="1" smtClean="0">
                <a:solidFill>
                  <a:srgbClr val="002060"/>
                </a:solidFill>
                <a:latin typeface="+mj-lt"/>
              </a:rPr>
              <a:t>x</a:t>
            </a:r>
            <a:r>
              <a:rPr lang="es-ES" sz="1700" i="1" baseline="-25000" dirty="0" err="1" smtClean="0">
                <a:solidFill>
                  <a:srgbClr val="002060"/>
                </a:solidFill>
                <a:latin typeface="+mj-lt"/>
              </a:rPr>
              <a:t>n+m</a:t>
            </a:r>
            <a:r>
              <a:rPr lang="es-ES" sz="1700" dirty="0" smtClean="0">
                <a:solidFill>
                  <a:srgbClr val="002060"/>
                </a:solidFill>
                <a:latin typeface="+mj-lt"/>
              </a:rPr>
              <a:t>  versus  </a:t>
            </a:r>
            <a:r>
              <a:rPr lang="es-ES" sz="1700" i="1" dirty="0" err="1" smtClean="0">
                <a:solidFill>
                  <a:srgbClr val="002060"/>
                </a:solidFill>
                <a:latin typeface="+mj-lt"/>
              </a:rPr>
              <a:t>x</a:t>
            </a:r>
            <a:r>
              <a:rPr lang="es-ES" sz="1700" i="1" baseline="-25000" dirty="0" err="1" smtClean="0">
                <a:solidFill>
                  <a:srgbClr val="002060"/>
                </a:solidFill>
                <a:latin typeface="+mj-lt"/>
              </a:rPr>
              <a:t>n</a:t>
            </a:r>
            <a:r>
              <a:rPr lang="es-ES" sz="1700" dirty="0" smtClean="0">
                <a:solidFill>
                  <a:srgbClr val="002060"/>
                </a:solidFill>
                <a:latin typeface="+mj-lt"/>
              </a:rPr>
              <a:t>  para todo valor disponible de la variable temporal  n . Variando  m (cambio escala de observación) conseguimos figura regular (izqda.; cierto orden subyacente oscurecido por ruido) si  </a:t>
            </a:r>
            <a:r>
              <a:rPr lang="es-ES" sz="1700" i="1" dirty="0" smtClean="0">
                <a:solidFill>
                  <a:srgbClr val="002060"/>
                </a:solidFill>
                <a:latin typeface="+mj-lt"/>
              </a:rPr>
              <a:t>m</a:t>
            </a:r>
            <a:r>
              <a:rPr lang="es-ES" sz="1700" dirty="0" smtClean="0">
                <a:solidFill>
                  <a:srgbClr val="002060"/>
                </a:solidFill>
                <a:latin typeface="+mj-lt"/>
              </a:rPr>
              <a:t>= 4  para la normal, pero la anómala produce desorden,  dcha.</a:t>
            </a:r>
            <a:endParaRPr lang="es-ES" sz="1700" dirty="0">
              <a:solidFill>
                <a:srgbClr val="002060"/>
              </a:solidFill>
              <a:latin typeface="+mj-lt"/>
            </a:endParaRPr>
          </a:p>
        </p:txBody>
      </p:sp>
      <p:pic>
        <p:nvPicPr>
          <p:cNvPr id="1026" name="Picture 2" descr="C:\Users\jmarro\JMdocs\jm\LIBROS\complejidad\0FyVenLaTeX\figuras\CaosRuido.JPG"/>
          <p:cNvPicPr>
            <a:picLocks noChangeAspect="1" noChangeArrowheads="1"/>
          </p:cNvPicPr>
          <p:nvPr/>
        </p:nvPicPr>
        <p:blipFill>
          <a:blip r:embed="rId2" cstate="print"/>
          <a:srcRect/>
          <a:stretch>
            <a:fillRect/>
          </a:stretch>
        </p:blipFill>
        <p:spPr bwMode="auto">
          <a:xfrm>
            <a:off x="1500165" y="2000241"/>
            <a:ext cx="2500331" cy="2326490"/>
          </a:xfrm>
          <a:prstGeom prst="rect">
            <a:avLst/>
          </a:prstGeom>
          <a:noFill/>
        </p:spPr>
      </p:pic>
      <p:cxnSp>
        <p:nvCxnSpPr>
          <p:cNvPr id="7" name="Straight Arrow Connector 6"/>
          <p:cNvCxnSpPr/>
          <p:nvPr/>
        </p:nvCxnSpPr>
        <p:spPr>
          <a:xfrm rot="16200000" flipH="1">
            <a:off x="1714480" y="3071810"/>
            <a:ext cx="500066" cy="714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250266" y="2607464"/>
            <a:ext cx="1071570"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8597" y="2714620"/>
            <a:ext cx="1000132" cy="253916"/>
          </a:xfrm>
          <a:prstGeom prst="rect">
            <a:avLst/>
          </a:prstGeom>
          <a:noFill/>
        </p:spPr>
        <p:txBody>
          <a:bodyPr wrap="square" rtlCol="0">
            <a:spAutoFit/>
          </a:bodyPr>
          <a:lstStyle/>
          <a:p>
            <a:r>
              <a:rPr lang="es-ES" sz="1050" dirty="0" smtClean="0">
                <a:solidFill>
                  <a:srgbClr val="0070C0"/>
                </a:solidFill>
                <a:latin typeface="+mj-lt"/>
              </a:rPr>
              <a:t>ECG tipo sano</a:t>
            </a:r>
            <a:endParaRPr lang="es-ES" sz="105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54" presetClass="entr" presetSubtype="0" ac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ppt_w*0.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500" fill="hold"/>
                                        <p:tgtEl>
                                          <p:spTgt spid="7"/>
                                        </p:tgtEl>
                                        <p:attrNameLst>
                                          <p:attrName>ppt_x</p:attrName>
                                        </p:attrNameLst>
                                      </p:cBhvr>
                                      <p:tavLst>
                                        <p:tav tm="0">
                                          <p:val>
                                            <p:strVal val="#ppt_x-.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par>
                          <p:cTn id="38" fill="hold">
                            <p:stCondLst>
                              <p:cond delay="0"/>
                            </p:stCondLst>
                            <p:childTnLst>
                              <p:par>
                                <p:cTn id="39" presetID="54" presetClass="entr" presetSubtype="0" ac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ppt_w*0.05"/>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anim calcmode="lin" valueType="num">
                                      <p:cBhvr>
                                        <p:cTn id="43" dur="500" fill="hold"/>
                                        <p:tgtEl>
                                          <p:spTgt spid="9"/>
                                        </p:tgtEl>
                                        <p:attrNameLst>
                                          <p:attrName>ppt_x</p:attrName>
                                        </p:attrNameLst>
                                      </p:cBhvr>
                                      <p:tavLst>
                                        <p:tav tm="0">
                                          <p:val>
                                            <p:strVal val="#ppt_x-.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304800" y="457200"/>
            <a:ext cx="6715472" cy="838200"/>
          </a:xfrm>
        </p:spPr>
        <p:txBody>
          <a:bodyPr/>
          <a:lstStyle/>
          <a:p>
            <a:r>
              <a:rPr lang="es-ES" b="1" cap="none" dirty="0" smtClean="0"/>
              <a:t>Caos en la naturaleza</a:t>
            </a:r>
            <a:endParaRPr lang="es-ES" b="1" dirty="0"/>
          </a:p>
        </p:txBody>
      </p:sp>
      <p:sp>
        <p:nvSpPr>
          <p:cNvPr id="3" name="2 Marcador de contenido"/>
          <p:cNvSpPr>
            <a:spLocks noGrp="1"/>
          </p:cNvSpPr>
          <p:nvPr>
            <p:ph idx="1"/>
          </p:nvPr>
        </p:nvSpPr>
        <p:spPr>
          <a:xfrm>
            <a:off x="654912" y="1428737"/>
            <a:ext cx="5429256" cy="3786214"/>
          </a:xfrm>
        </p:spPr>
        <p:txBody>
          <a:bodyPr>
            <a:normAutofit fontScale="40000" lnSpcReduction="20000"/>
          </a:bodyPr>
          <a:lstStyle/>
          <a:p>
            <a:pPr>
              <a:lnSpc>
                <a:spcPct val="120000"/>
              </a:lnSpc>
              <a:spcBef>
                <a:spcPts val="600"/>
              </a:spcBef>
              <a:buNone/>
            </a:pPr>
            <a:r>
              <a:rPr lang="es-ES" sz="1400" dirty="0" smtClean="0">
                <a:solidFill>
                  <a:srgbClr val="0070C0"/>
                </a:solidFill>
              </a:rPr>
              <a:t>	</a:t>
            </a:r>
            <a:r>
              <a:rPr lang="es-ES" sz="5100" dirty="0" smtClean="0">
                <a:solidFill>
                  <a:srgbClr val="002060"/>
                </a:solidFill>
                <a:latin typeface="+mj-lt"/>
              </a:rPr>
              <a:t>¿Por qué hay caos en la naturaleza? </a:t>
            </a:r>
            <a:endParaRPr lang="es-ES" sz="3800" dirty="0" smtClean="0">
              <a:solidFill>
                <a:srgbClr val="002060"/>
              </a:solidFill>
              <a:latin typeface="+mj-lt"/>
            </a:endParaRPr>
          </a:p>
          <a:p>
            <a:pPr lvl="1">
              <a:lnSpc>
                <a:spcPct val="120000"/>
              </a:lnSpc>
              <a:spcBef>
                <a:spcPts val="600"/>
              </a:spcBef>
              <a:buNone/>
            </a:pPr>
            <a:r>
              <a:rPr lang="es-ES" sz="3400" dirty="0" smtClean="0">
                <a:solidFill>
                  <a:srgbClr val="002060"/>
                </a:solidFill>
              </a:rPr>
              <a:t>	</a:t>
            </a:r>
            <a:r>
              <a:rPr lang="es-ES" sz="3400" b="1" dirty="0" smtClean="0">
                <a:solidFill>
                  <a:srgbClr val="FF0000"/>
                </a:solidFill>
              </a:rPr>
              <a:t>Quizás sea estrategia sistemas naturales para conseguir un funcionamiento más eficaz</a:t>
            </a:r>
          </a:p>
          <a:p>
            <a:pPr lvl="1">
              <a:lnSpc>
                <a:spcPct val="120000"/>
              </a:lnSpc>
              <a:spcBef>
                <a:spcPts val="600"/>
              </a:spcBef>
              <a:buNone/>
            </a:pPr>
            <a:r>
              <a:rPr lang="es-ES" sz="3400" dirty="0" smtClean="0">
                <a:solidFill>
                  <a:srgbClr val="002060"/>
                </a:solidFill>
              </a:rPr>
              <a:t>	</a:t>
            </a:r>
            <a:r>
              <a:rPr lang="es-ES" sz="3600" dirty="0" smtClean="0">
                <a:solidFill>
                  <a:srgbClr val="002060"/>
                </a:solidFill>
              </a:rPr>
              <a:t>si espasmos y otras anomalías  =  rotura  "irregularidad" caótica, falta d regularidad podría necesitarse para mantener operación normal</a:t>
            </a:r>
          </a:p>
          <a:p>
            <a:pPr>
              <a:lnSpc>
                <a:spcPct val="120000"/>
              </a:lnSpc>
              <a:spcBef>
                <a:spcPts val="600"/>
              </a:spcBef>
              <a:buNone/>
            </a:pPr>
            <a:r>
              <a:rPr lang="es-ES" sz="3800" dirty="0" smtClean="0">
                <a:solidFill>
                  <a:srgbClr val="002060"/>
                </a:solidFill>
              </a:rPr>
              <a:t>	</a:t>
            </a:r>
            <a:r>
              <a:rPr lang="es-ES" sz="3800" dirty="0" smtClean="0">
                <a:solidFill>
                  <a:srgbClr val="002060"/>
                </a:solidFill>
                <a:latin typeface="+mj-lt"/>
              </a:rPr>
              <a:t>Hoy, problemas salud parecen asociados con transiciones desde situación caótica (q involucra determinismo encubierto) a mayor aleatoriedad </a:t>
            </a:r>
          </a:p>
          <a:p>
            <a:pPr lvl="1">
              <a:lnSpc>
                <a:spcPct val="120000"/>
              </a:lnSpc>
              <a:spcBef>
                <a:spcPts val="600"/>
              </a:spcBef>
              <a:buNone/>
            </a:pPr>
            <a:r>
              <a:rPr lang="es-ES" sz="3400" dirty="0" smtClean="0">
                <a:solidFill>
                  <a:srgbClr val="002060"/>
                </a:solidFill>
              </a:rPr>
              <a:t>	</a:t>
            </a:r>
            <a:r>
              <a:rPr lang="es-ES" sz="3800" dirty="0" smtClean="0">
                <a:solidFill>
                  <a:srgbClr val="002060"/>
                </a:solidFill>
              </a:rPr>
              <a:t>observaciones no concluyentes (ej. difícil separar señal principal de otras superpuestas) pero crecientes indicios de que </a:t>
            </a:r>
            <a:r>
              <a:rPr lang="es-ES" sz="3800" dirty="0" smtClean="0">
                <a:solidFill>
                  <a:srgbClr val="C00000"/>
                </a:solidFill>
                <a:latin typeface="+mj-lt"/>
              </a:rPr>
              <a:t>salud no es punto fijo estable</a:t>
            </a:r>
            <a:r>
              <a:rPr lang="es-ES" sz="3800" dirty="0" smtClean="0">
                <a:solidFill>
                  <a:srgbClr val="002060"/>
                </a:solidFill>
              </a:rPr>
              <a:t>, sino resultado de competición entre dinámicas complejas, quizás un punto crítico. </a:t>
            </a:r>
            <a:endParaRPr lang="es-ES" sz="3400" dirty="0" smtClean="0">
              <a:solidFill>
                <a:srgbClr val="002060"/>
              </a:solidFill>
            </a:endParaRPr>
          </a:p>
        </p:txBody>
      </p:sp>
      <p:pic>
        <p:nvPicPr>
          <p:cNvPr id="2050" name="Picture 2" descr="C:\Users\jmarro\JMdocs\jm\LIBROS\complejidad\0FyVenLaTeX\figuras\ECGs.JPG"/>
          <p:cNvPicPr>
            <a:picLocks noChangeAspect="1" noChangeArrowheads="1"/>
          </p:cNvPicPr>
          <p:nvPr/>
        </p:nvPicPr>
        <p:blipFill>
          <a:blip r:embed="rId3" cstate="print"/>
          <a:srcRect/>
          <a:stretch>
            <a:fillRect/>
          </a:stretch>
        </p:blipFill>
        <p:spPr bwMode="auto">
          <a:xfrm>
            <a:off x="6073142" y="1567945"/>
            <a:ext cx="3012293" cy="3301215"/>
          </a:xfrm>
          <a:prstGeom prst="rect">
            <a:avLst/>
          </a:prstGeom>
          <a:noFill/>
        </p:spPr>
      </p:pic>
      <p:sp>
        <p:nvSpPr>
          <p:cNvPr id="5" name="2 Marcador de contenido"/>
          <p:cNvSpPr txBox="1">
            <a:spLocks/>
          </p:cNvSpPr>
          <p:nvPr/>
        </p:nvSpPr>
        <p:spPr>
          <a:xfrm>
            <a:off x="230844" y="5169733"/>
            <a:ext cx="6429388" cy="1571636"/>
          </a:xfrm>
          <a:prstGeom prst="rect">
            <a:avLst/>
          </a:prstGeom>
        </p:spPr>
        <p:txBody>
          <a:bodyPr vert="horz">
            <a:noAutofit/>
          </a:bodyPr>
          <a:lstStyle/>
          <a:p>
            <a:pPr marL="800100" lvl="1" indent="-342900">
              <a:spcBef>
                <a:spcPct val="20000"/>
              </a:spcBef>
              <a:buClr>
                <a:schemeClr val="accent1"/>
              </a:buClr>
              <a:buSzPct val="70000"/>
              <a:buFont typeface="Wingdings 2"/>
              <a:buNone/>
            </a:pPr>
            <a:r>
              <a:rPr kumimoji="0" lang="es-ES" sz="1600" b="0" i="0" u="none" strike="noStrike" kern="1200" cap="none" spc="0" normalizeH="0" baseline="0" noProof="0" dirty="0" smtClean="0">
                <a:ln>
                  <a:noFill/>
                </a:ln>
                <a:solidFill>
                  <a:srgbClr val="002060"/>
                </a:solidFill>
                <a:effectLst/>
                <a:uLnTx/>
                <a:uFillTx/>
                <a:latin typeface="+mj-lt"/>
                <a:ea typeface="+mn-ea"/>
                <a:cs typeface="+mn-cs"/>
              </a:rPr>
              <a:t>	Enfermedades y otras agresiones </a:t>
            </a:r>
          </a:p>
          <a:p>
            <a:pPr marL="800100" lvl="1" indent="-342900">
              <a:buClr>
                <a:schemeClr val="accent1"/>
              </a:buClr>
              <a:buSzPct val="70000"/>
              <a:buFont typeface="Wingdings 2"/>
              <a:buNone/>
            </a:pPr>
            <a:r>
              <a:rPr lang="es-ES" sz="1600" dirty="0" smtClean="0">
                <a:solidFill>
                  <a:srgbClr val="002060"/>
                </a:solidFill>
                <a:latin typeface="+mj-lt"/>
              </a:rPr>
              <a:t>	</a:t>
            </a:r>
            <a:r>
              <a:rPr kumimoji="0" lang="es-ES" sz="1600" b="0" i="0" u="none" strike="noStrike" kern="1200" cap="none" spc="0" normalizeH="0" baseline="0" noProof="0" dirty="0" smtClean="0">
                <a:ln>
                  <a:noFill/>
                </a:ln>
                <a:solidFill>
                  <a:srgbClr val="002060"/>
                </a:solidFill>
                <a:effectLst/>
                <a:uLnTx/>
                <a:uFillTx/>
                <a:latin typeface="+mn-lt"/>
                <a:ea typeface="+mn-ea"/>
                <a:cs typeface="+mn-cs"/>
              </a:rPr>
              <a:t>quizás asociadas con disminución complejidad dominante. </a:t>
            </a:r>
          </a:p>
          <a:p>
            <a:pPr marL="1200150" lvl="2" indent="-285750">
              <a:spcBef>
                <a:spcPct val="20000"/>
              </a:spcBef>
              <a:buClr>
                <a:schemeClr val="accent1"/>
              </a:buClr>
              <a:buSzPct val="70000"/>
              <a:buFont typeface="Wingdings 2"/>
              <a:buNone/>
            </a:pPr>
            <a:r>
              <a:rPr kumimoji="0" lang="es-ES" sz="1700" b="0" i="0" u="none" strike="noStrike" kern="1200" cap="none" spc="0" normalizeH="0" baseline="0" noProof="0" dirty="0" smtClean="0">
                <a:ln>
                  <a:noFill/>
                </a:ln>
                <a:solidFill>
                  <a:srgbClr val="002060"/>
                </a:solidFill>
                <a:effectLst/>
                <a:uLnTx/>
                <a:uFillTx/>
                <a:latin typeface="+mn-lt"/>
                <a:ea typeface="+mn-ea"/>
                <a:cs typeface="+mn-cs"/>
              </a:rPr>
              <a:t>	</a:t>
            </a:r>
            <a:r>
              <a:rPr kumimoji="0" lang="es-ES" sz="1400" b="0" i="0" u="none" strike="noStrike" kern="1200" cap="none" spc="0" normalizeH="0" baseline="0" noProof="0" dirty="0" smtClean="0">
                <a:ln>
                  <a:noFill/>
                </a:ln>
                <a:solidFill>
                  <a:srgbClr val="002060"/>
                </a:solidFill>
                <a:effectLst/>
                <a:uLnTx/>
                <a:uFillTx/>
                <a:latin typeface="+mn-lt"/>
                <a:ea typeface="+mn-ea"/>
                <a:cs typeface="+mn-cs"/>
              </a:rPr>
              <a:t>De ser así, en lugar de paliar carencias (oxígeno, nutrientes, insulina,…) mediante suministros regulares en magnitud y tiempo, habría que estimular irregular juego entre distintas tendencias</a:t>
            </a:r>
            <a:endParaRPr kumimoji="0" lang="es-ES" sz="1600" b="0" i="0" u="none" strike="noStrike" kern="1200" cap="none" spc="0" normalizeH="0" baseline="0" noProof="0" dirty="0">
              <a:ln>
                <a:noFill/>
              </a:ln>
              <a:solidFill>
                <a:srgbClr val="002060"/>
              </a:solidFill>
              <a:effectLst/>
              <a:uLnTx/>
              <a:uFillTx/>
              <a:latin typeface="+mn-lt"/>
              <a:ea typeface="+mn-ea"/>
              <a:cs typeface="+mn-cs"/>
            </a:endParaRPr>
          </a:p>
        </p:txBody>
      </p:sp>
      <p:sp>
        <p:nvSpPr>
          <p:cNvPr id="6" name="TextBox 5"/>
          <p:cNvSpPr txBox="1"/>
          <p:nvPr/>
        </p:nvSpPr>
        <p:spPr>
          <a:xfrm>
            <a:off x="6463588" y="5013176"/>
            <a:ext cx="2428892" cy="954107"/>
          </a:xfrm>
          <a:prstGeom prst="rect">
            <a:avLst/>
          </a:prstGeom>
          <a:noFill/>
        </p:spPr>
        <p:txBody>
          <a:bodyPr wrap="square" rtlCol="0">
            <a:spAutoFit/>
          </a:bodyPr>
          <a:lstStyle/>
          <a:p>
            <a:r>
              <a:rPr lang="es-ES" sz="1400" dirty="0" err="1" smtClean="0">
                <a:solidFill>
                  <a:srgbClr val="00B0F0"/>
                </a:solidFill>
              </a:rPr>
              <a:t>Eelectrocardiogramas</a:t>
            </a:r>
            <a:r>
              <a:rPr lang="es-ES" sz="1400" dirty="0" smtClean="0">
                <a:solidFill>
                  <a:srgbClr val="00B0F0"/>
                </a:solidFill>
              </a:rPr>
              <a:t> en individuo sano (arriba) y en presencia de fibrilación ventricular (cuadro inferior).</a:t>
            </a:r>
            <a:endParaRPr lang="es-ES" sz="1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par>
                          <p:cTn id="39" fill="hold">
                            <p:stCondLst>
                              <p:cond delay="500"/>
                            </p:stCondLst>
                            <p:childTnLst>
                              <p:par>
                                <p:cTn id="40" presetID="58" presetClass="entr" presetSubtype="0" accel="100000" fill="hold" nodeType="after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strVal val="#ppt_w*2.5"/>
                                          </p:val>
                                        </p:tav>
                                        <p:tav tm="100000">
                                          <p:val>
                                            <p:strVal val="#ppt_w"/>
                                          </p:val>
                                        </p:tav>
                                      </p:tavLst>
                                    </p:anim>
                                    <p:anim calcmode="lin" valueType="num">
                                      <p:cBhvr>
                                        <p:cTn id="43" dur="500" fill="hold"/>
                                        <p:tgtEl>
                                          <p:spTgt spid="2050"/>
                                        </p:tgtEl>
                                        <p:attrNameLst>
                                          <p:attrName>ppt_h</p:attrName>
                                        </p:attrNameLst>
                                      </p:cBhvr>
                                      <p:tavLst>
                                        <p:tav tm="0">
                                          <p:val>
                                            <p:strVal val="#ppt_h*0.01"/>
                                          </p:val>
                                        </p:tav>
                                        <p:tav tm="100000">
                                          <p:val>
                                            <p:strVal val="#ppt_h"/>
                                          </p:val>
                                        </p:tav>
                                      </p:tavLst>
                                    </p:anim>
                                    <p:anim calcmode="lin" valueType="num">
                                      <p:cBhvr>
                                        <p:cTn id="44" dur="500" fill="hold"/>
                                        <p:tgtEl>
                                          <p:spTgt spid="2050"/>
                                        </p:tgtEl>
                                        <p:attrNameLst>
                                          <p:attrName>ppt_x</p:attrName>
                                        </p:attrNameLst>
                                      </p:cBhvr>
                                      <p:tavLst>
                                        <p:tav tm="0">
                                          <p:val>
                                            <p:strVal val="#ppt_x"/>
                                          </p:val>
                                        </p:tav>
                                        <p:tav tm="100000">
                                          <p:val>
                                            <p:strVal val="#ppt_x"/>
                                          </p:val>
                                        </p:tav>
                                      </p:tavLst>
                                    </p:anim>
                                    <p:anim calcmode="lin" valueType="num">
                                      <p:cBhvr>
                                        <p:cTn id="45" dur="500" fill="hold"/>
                                        <p:tgtEl>
                                          <p:spTgt spid="2050"/>
                                        </p:tgtEl>
                                        <p:attrNameLst>
                                          <p:attrName>ppt_y</p:attrName>
                                        </p:attrNameLst>
                                      </p:cBhvr>
                                      <p:tavLst>
                                        <p:tav tm="0">
                                          <p:val>
                                            <p:strVal val="#ppt_h+1"/>
                                          </p:val>
                                        </p:tav>
                                        <p:tav tm="100000">
                                          <p:val>
                                            <p:strVal val="#ppt_y"/>
                                          </p:val>
                                        </p:tav>
                                      </p:tavLst>
                                    </p:anim>
                                    <p:animEffect transition="in" filter="fade">
                                      <p:cBhvr>
                                        <p:cTn id="46" dur="500"/>
                                        <p:tgtEl>
                                          <p:spTgt spid="2050"/>
                                        </p:tgtEl>
                                      </p:cBhvr>
                                    </p:animEffect>
                                  </p:childTnLst>
                                </p:cTn>
                              </p:par>
                              <p:par>
                                <p:cTn id="47" presetID="58" presetClass="entr" presetSubtype="0" accel="10000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strVal val="#ppt_w*2.5"/>
                                          </p:val>
                                        </p:tav>
                                        <p:tav tm="100000">
                                          <p:val>
                                            <p:strVal val="#ppt_w"/>
                                          </p:val>
                                        </p:tav>
                                      </p:tavLst>
                                    </p:anim>
                                    <p:anim calcmode="lin" valueType="num">
                                      <p:cBhvr>
                                        <p:cTn id="50" dur="500" fill="hold"/>
                                        <p:tgtEl>
                                          <p:spTgt spid="6"/>
                                        </p:tgtEl>
                                        <p:attrNameLst>
                                          <p:attrName>ppt_h</p:attrName>
                                        </p:attrNameLst>
                                      </p:cBhvr>
                                      <p:tavLst>
                                        <p:tav tm="0">
                                          <p:val>
                                            <p:strVal val="#ppt_h*0.01"/>
                                          </p:val>
                                        </p:tav>
                                        <p:tav tm="100000">
                                          <p:val>
                                            <p:strVal val="#ppt_h"/>
                                          </p:val>
                                        </p:tav>
                                      </p:tavLst>
                                    </p:anim>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h+1"/>
                                          </p:val>
                                        </p:tav>
                                        <p:tav tm="100000">
                                          <p:val>
                                            <p:strVal val="#ppt_y"/>
                                          </p:val>
                                        </p:tav>
                                      </p:tavLst>
                                    </p:anim>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58" presetClass="entr" presetSubtype="0" accel="10000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p:cTn id="5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6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p:cTn id="67" dur="5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68" dur="5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6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71" dur="500"/>
                                        <p:tgtEl>
                                          <p:spTgt spid="5">
                                            <p:txEl>
                                              <p:pRg st="0" end="0"/>
                                            </p:txEl>
                                          </p:spTgt>
                                        </p:tgtEl>
                                      </p:cBhvr>
                                    </p:animEffect>
                                  </p:childTnLst>
                                </p:cTn>
                              </p:par>
                              <p:par>
                                <p:cTn id="72" presetID="58" presetClass="entr" presetSubtype="0" accel="100000" fill="hold" nodeType="withEffect">
                                  <p:stCondLst>
                                    <p:cond delay="0"/>
                                  </p:stCondLst>
                                  <p:childTnLst>
                                    <p:set>
                                      <p:cBhvr>
                                        <p:cTn id="73" dur="1" fill="hold">
                                          <p:stCondLst>
                                            <p:cond delay="0"/>
                                          </p:stCondLst>
                                        </p:cTn>
                                        <p:tgtEl>
                                          <p:spTgt spid="5">
                                            <p:txEl>
                                              <p:pRg st="1" end="1"/>
                                            </p:txEl>
                                          </p:spTgt>
                                        </p:tgtEl>
                                        <p:attrNameLst>
                                          <p:attrName>style.visibility</p:attrName>
                                        </p:attrNameLst>
                                      </p:cBhvr>
                                      <p:to>
                                        <p:strVal val="visible"/>
                                      </p:to>
                                    </p:set>
                                    <p:anim calcmode="lin" valueType="num">
                                      <p:cBhvr>
                                        <p:cTn id="74" dur="5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75" dur="5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7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7" dur="5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78" dur="500"/>
                                        <p:tgtEl>
                                          <p:spTgt spid="5">
                                            <p:txEl>
                                              <p:pRg st="1" end="1"/>
                                            </p:txEl>
                                          </p:spTgt>
                                        </p:tgtEl>
                                      </p:cBhvr>
                                    </p:animEffect>
                                  </p:childTnLst>
                                </p:cTn>
                              </p:par>
                              <p:par>
                                <p:cTn id="79" presetID="58" presetClass="entr" presetSubtype="0" accel="100000" fill="hold" nodeType="withEffect">
                                  <p:stCondLst>
                                    <p:cond delay="0"/>
                                  </p:stCondLst>
                                  <p:childTnLst>
                                    <p:set>
                                      <p:cBhvr>
                                        <p:cTn id="80" dur="1" fill="hold">
                                          <p:stCondLst>
                                            <p:cond delay="0"/>
                                          </p:stCondLst>
                                        </p:cTn>
                                        <p:tgtEl>
                                          <p:spTgt spid="5">
                                            <p:txEl>
                                              <p:pRg st="2" end="2"/>
                                            </p:txEl>
                                          </p:spTgt>
                                        </p:tgtEl>
                                        <p:attrNameLst>
                                          <p:attrName>style.visibility</p:attrName>
                                        </p:attrNameLst>
                                      </p:cBhvr>
                                      <p:to>
                                        <p:strVal val="visible"/>
                                      </p:to>
                                    </p:set>
                                    <p:anim calcmode="lin" valueType="num">
                                      <p:cBhvr>
                                        <p:cTn id="81" dur="500" fill="hold"/>
                                        <p:tgtEl>
                                          <p:spTgt spid="5">
                                            <p:txEl>
                                              <p:pRg st="2" end="2"/>
                                            </p:txEl>
                                          </p:spTgt>
                                        </p:tgtEl>
                                        <p:attrNameLst>
                                          <p:attrName>ppt_w</p:attrName>
                                        </p:attrNameLst>
                                      </p:cBhvr>
                                      <p:tavLst>
                                        <p:tav tm="0">
                                          <p:val>
                                            <p:strVal val="#ppt_w*2.5"/>
                                          </p:val>
                                        </p:tav>
                                        <p:tav tm="100000">
                                          <p:val>
                                            <p:strVal val="#ppt_w"/>
                                          </p:val>
                                        </p:tav>
                                      </p:tavLst>
                                    </p:anim>
                                    <p:anim calcmode="lin" valueType="num">
                                      <p:cBhvr>
                                        <p:cTn id="82" dur="500" fill="hold"/>
                                        <p:tgtEl>
                                          <p:spTgt spid="5">
                                            <p:txEl>
                                              <p:pRg st="2" end="2"/>
                                            </p:txEl>
                                          </p:spTgt>
                                        </p:tgtEl>
                                        <p:attrNameLst>
                                          <p:attrName>ppt_h</p:attrName>
                                        </p:attrNameLst>
                                      </p:cBhvr>
                                      <p:tavLst>
                                        <p:tav tm="0">
                                          <p:val>
                                            <p:strVal val="#ppt_h*0.01"/>
                                          </p:val>
                                        </p:tav>
                                        <p:tav tm="100000">
                                          <p:val>
                                            <p:strVal val="#ppt_h"/>
                                          </p:val>
                                        </p:tav>
                                      </p:tavLst>
                                    </p:anim>
                                    <p:anim calcmode="lin" valueType="num">
                                      <p:cBhvr>
                                        <p:cTn id="8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4" dur="500" fill="hold"/>
                                        <p:tgtEl>
                                          <p:spTgt spid="5">
                                            <p:txEl>
                                              <p:pRg st="2" end="2"/>
                                            </p:txEl>
                                          </p:spTgt>
                                        </p:tgtEl>
                                        <p:attrNameLst>
                                          <p:attrName>ppt_y</p:attrName>
                                        </p:attrNameLst>
                                      </p:cBhvr>
                                      <p:tavLst>
                                        <p:tav tm="0">
                                          <p:val>
                                            <p:strVal val="#ppt_h+1"/>
                                          </p:val>
                                        </p:tav>
                                        <p:tav tm="100000">
                                          <p:val>
                                            <p:strVal val="#ppt_y"/>
                                          </p:val>
                                        </p:tav>
                                      </p:tavLst>
                                    </p:anim>
                                    <p:animEffect transition="in" filter="fade">
                                      <p:cBhvr>
                                        <p:cTn id="8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95327"/>
            <a:ext cx="8496944" cy="533492"/>
          </a:xfrm>
        </p:spPr>
        <p:txBody>
          <a:bodyPr>
            <a:normAutofit/>
          </a:bodyPr>
          <a:lstStyle/>
          <a:p>
            <a:pPr>
              <a:buNone/>
            </a:pPr>
            <a:r>
              <a:rPr lang="en-US" sz="2000" dirty="0" smtClean="0">
                <a:latin typeface="Calibri" pitchFamily="34" charset="0"/>
                <a:cs typeface="Calibri" pitchFamily="34" charset="0"/>
              </a:rPr>
              <a:t>	</a:t>
            </a:r>
            <a:r>
              <a:rPr lang="en-US" sz="2400" dirty="0">
                <a:latin typeface="Calibri" pitchFamily="34" charset="0"/>
                <a:cs typeface="Calibri" pitchFamily="34" charset="0"/>
              </a:rPr>
              <a:t>E</a:t>
            </a:r>
            <a:r>
              <a:rPr lang="en-US" sz="2400" dirty="0" smtClean="0">
                <a:latin typeface="Calibri" pitchFamily="34" charset="0"/>
                <a:cs typeface="Calibri" pitchFamily="34" charset="0"/>
              </a:rPr>
              <a:t>xperiment by </a:t>
            </a:r>
            <a:r>
              <a:rPr lang="en-US" sz="2400" dirty="0" err="1" smtClean="0">
                <a:latin typeface="Calibri" pitchFamily="34" charset="0"/>
                <a:cs typeface="Calibri" pitchFamily="34" charset="0"/>
              </a:rPr>
              <a:t>Mazor</a:t>
            </a:r>
            <a:r>
              <a:rPr lang="en-US" sz="2400" dirty="0" smtClean="0">
                <a:latin typeface="Calibri" pitchFamily="34" charset="0"/>
                <a:cs typeface="Calibri" pitchFamily="34" charset="0"/>
              </a:rPr>
              <a:t> &amp; Laurent, </a:t>
            </a:r>
            <a:r>
              <a:rPr lang="en-US" sz="2400" i="1" dirty="0" smtClean="0">
                <a:latin typeface="Calibri" pitchFamily="34" charset="0"/>
                <a:cs typeface="Calibri" pitchFamily="34" charset="0"/>
              </a:rPr>
              <a:t>Neuron</a:t>
            </a:r>
            <a:r>
              <a:rPr lang="en-US" sz="2400" dirty="0" smtClean="0">
                <a:latin typeface="Calibri" pitchFamily="34" charset="0"/>
                <a:cs typeface="Calibri" pitchFamily="34" charset="0"/>
              </a:rPr>
              <a:t> </a:t>
            </a:r>
            <a:r>
              <a:rPr lang="en-US" sz="2400" b="1" u="sng" dirty="0" smtClean="0">
                <a:latin typeface="Calibri" pitchFamily="34" charset="0"/>
                <a:cs typeface="Calibri" pitchFamily="34" charset="0"/>
              </a:rPr>
              <a:t>48</a:t>
            </a:r>
            <a:r>
              <a:rPr lang="en-US" sz="2400" dirty="0" smtClean="0">
                <a:latin typeface="Calibri" pitchFamily="34" charset="0"/>
                <a:cs typeface="Calibri" pitchFamily="34" charset="0"/>
              </a:rPr>
              <a:t>, 661 (2005):</a:t>
            </a:r>
            <a:endParaRPr lang="en-US" sz="2000" dirty="0" smtClean="0">
              <a:latin typeface="Calibri" pitchFamily="34" charset="0"/>
              <a:cs typeface="Calibri" pitchFamily="34" charset="0"/>
            </a:endParaRPr>
          </a:p>
          <a:p>
            <a:pPr>
              <a:spcBef>
                <a:spcPts val="1800"/>
              </a:spcBef>
              <a:buNone/>
            </a:pPr>
            <a:endParaRPr lang="en-US" sz="2000" dirty="0" smtClean="0">
              <a:latin typeface="Calibri" pitchFamily="34" charset="0"/>
              <a:cs typeface="Calibri" pitchFamily="34" charset="0"/>
            </a:endParaRPr>
          </a:p>
        </p:txBody>
      </p:sp>
      <p:sp>
        <p:nvSpPr>
          <p:cNvPr id="5" name="4 CuadroTexto"/>
          <p:cNvSpPr txBox="1"/>
          <p:nvPr/>
        </p:nvSpPr>
        <p:spPr>
          <a:xfrm>
            <a:off x="539552" y="6426001"/>
            <a:ext cx="8208912" cy="369332"/>
          </a:xfrm>
          <a:prstGeom prst="rect">
            <a:avLst/>
          </a:prstGeom>
          <a:noFill/>
        </p:spPr>
        <p:txBody>
          <a:bodyPr wrap="square" rtlCol="0">
            <a:spAutoFit/>
          </a:bodyPr>
          <a:lstStyle/>
          <a:p>
            <a:r>
              <a:rPr lang="en-US" dirty="0" smtClean="0">
                <a:solidFill>
                  <a:schemeClr val="tx1">
                    <a:lumMod val="50000"/>
                    <a:lumOff val="50000"/>
                  </a:schemeClr>
                </a:solidFill>
                <a:latin typeface="Calibri" pitchFamily="34" charset="0"/>
                <a:cs typeface="Calibri" pitchFamily="34" charset="0"/>
              </a:rPr>
              <a:t>      </a:t>
            </a:r>
            <a:r>
              <a:rPr lang="en-US" dirty="0" smtClean="0">
                <a:solidFill>
                  <a:schemeClr val="bg1">
                    <a:lumMod val="65000"/>
                  </a:schemeClr>
                </a:solidFill>
                <a:latin typeface="Calibri" pitchFamily="34" charset="0"/>
                <a:cs typeface="Calibri" pitchFamily="34" charset="0"/>
              </a:rPr>
              <a:t>http://ergodic.ugr.es/jmarro/                                                                    jmarro@ugr.es</a:t>
            </a:r>
            <a:endParaRPr lang="en-US" dirty="0">
              <a:solidFill>
                <a:schemeClr val="bg1">
                  <a:lumMod val="65000"/>
                </a:schemeClr>
              </a:solidFill>
              <a:latin typeface="Calibri" pitchFamily="34" charset="0"/>
              <a:cs typeface="Calibri" pitchFamily="34" charset="0"/>
            </a:endParaRPr>
          </a:p>
        </p:txBody>
      </p:sp>
      <p:pic>
        <p:nvPicPr>
          <p:cNvPr id="6" name="Picture 7"/>
          <p:cNvPicPr/>
          <p:nvPr/>
        </p:nvPicPr>
        <p:blipFill>
          <a:blip r:embed="rId3" cstate="print">
            <a:clrChange>
              <a:clrFrom>
                <a:srgbClr val="FFFFFF"/>
              </a:clrFrom>
              <a:clrTo>
                <a:srgbClr val="FFFFFF">
                  <a:alpha val="0"/>
                </a:srgbClr>
              </a:clrTo>
            </a:clrChange>
          </a:blip>
          <a:srcRect/>
          <a:stretch>
            <a:fillRect/>
          </a:stretch>
        </p:blipFill>
        <p:spPr bwMode="auto">
          <a:xfrm>
            <a:off x="3347864" y="1988840"/>
            <a:ext cx="5688632" cy="4104456"/>
          </a:xfrm>
          <a:prstGeom prst="rect">
            <a:avLst/>
          </a:prstGeom>
          <a:noFill/>
          <a:ln w="9525">
            <a:noFill/>
            <a:miter lim="800000"/>
            <a:headEnd/>
            <a:tailEnd/>
          </a:ln>
        </p:spPr>
      </p:pic>
      <p:sp>
        <p:nvSpPr>
          <p:cNvPr id="11" name="2 Marcador de contenido"/>
          <p:cNvSpPr txBox="1">
            <a:spLocks/>
          </p:cNvSpPr>
          <p:nvPr/>
        </p:nvSpPr>
        <p:spPr>
          <a:xfrm>
            <a:off x="611560" y="1495326"/>
            <a:ext cx="7992888" cy="517403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en-US" sz="2000" dirty="0" smtClean="0">
                <a:latin typeface="Calibri" pitchFamily="34" charset="0"/>
                <a:cs typeface="Calibri" pitchFamily="34" charset="0"/>
              </a:rPr>
              <a:t>	</a:t>
            </a:r>
          </a:p>
          <a:p>
            <a:pPr>
              <a:spcBef>
                <a:spcPts val="2400"/>
              </a:spcBef>
              <a:buFont typeface="Wingdings 2"/>
              <a:buNone/>
            </a:pPr>
            <a:r>
              <a:rPr lang="en-US" sz="2400" dirty="0" smtClean="0"/>
              <a:t>	</a:t>
            </a:r>
            <a:r>
              <a:rPr lang="en-US" sz="2000" dirty="0" smtClean="0">
                <a:latin typeface="Calibri" pitchFamily="34" charset="0"/>
                <a:cs typeface="Calibri" pitchFamily="34" charset="0"/>
              </a:rPr>
              <a:t>Response to odor</a:t>
            </a:r>
          </a:p>
          <a:p>
            <a:pPr>
              <a:spcBef>
                <a:spcPts val="0"/>
              </a:spcBef>
              <a:buFont typeface="Wingdings 2"/>
              <a:buNone/>
            </a:pPr>
            <a:r>
              <a:rPr lang="en-US" sz="2000" dirty="0" smtClean="0">
                <a:latin typeface="Calibri" pitchFamily="34" charset="0"/>
                <a:cs typeface="Calibri" pitchFamily="34" charset="0"/>
              </a:rPr>
              <a:t>	stimuli of certain</a:t>
            </a:r>
          </a:p>
          <a:p>
            <a:pPr>
              <a:spcBef>
                <a:spcPts val="0"/>
              </a:spcBef>
              <a:buFont typeface="Wingdings 2"/>
              <a:buNone/>
            </a:pPr>
            <a:r>
              <a:rPr lang="en-US" sz="2000" dirty="0" smtClean="0">
                <a:latin typeface="Calibri" pitchFamily="34" charset="0"/>
                <a:cs typeface="Calibri" pitchFamily="34" charset="0"/>
              </a:rPr>
              <a:t>	neurons in the locust</a:t>
            </a:r>
          </a:p>
          <a:p>
            <a:pPr>
              <a:spcBef>
                <a:spcPts val="0"/>
              </a:spcBef>
              <a:buFont typeface="Wingdings 2"/>
              <a:buNone/>
            </a:pPr>
            <a:r>
              <a:rPr lang="en-US" sz="2000" dirty="0" smtClean="0">
                <a:latin typeface="Calibri" pitchFamily="34" charset="0"/>
                <a:cs typeface="Calibri" pitchFamily="34" charset="0"/>
              </a:rPr>
              <a:t>	antennal lobe. </a:t>
            </a:r>
          </a:p>
          <a:p>
            <a:pPr marL="540000" lvl="1">
              <a:spcBef>
                <a:spcPts val="2400"/>
              </a:spcBef>
              <a:buFont typeface="Wingdings 2"/>
              <a:buNone/>
            </a:pPr>
            <a:r>
              <a:rPr lang="en-US" sz="1600" i="1" dirty="0" smtClean="0">
                <a:latin typeface="Calibri" pitchFamily="34" charset="0"/>
                <a:cs typeface="Calibri" pitchFamily="34" charset="0"/>
              </a:rPr>
              <a:t>	</a:t>
            </a:r>
            <a:r>
              <a:rPr lang="en-US" sz="1800" dirty="0" smtClean="0">
                <a:latin typeface="Calibri" pitchFamily="34" charset="0"/>
                <a:cs typeface="Calibri" pitchFamily="34" charset="0"/>
              </a:rPr>
              <a:t>encoding odors: </a:t>
            </a:r>
          </a:p>
          <a:p>
            <a:pPr marL="540000" lvl="1">
              <a:spcBef>
                <a:spcPts val="0"/>
              </a:spcBef>
              <a:buFont typeface="Wingdings 2"/>
              <a:buNone/>
            </a:pPr>
            <a:r>
              <a:rPr lang="en-US" sz="1800" dirty="0" smtClean="0">
                <a:latin typeface="Calibri" pitchFamily="34" charset="0"/>
                <a:cs typeface="Calibri" pitchFamily="34" charset="0"/>
              </a:rPr>
              <a:t>     “animal brain is </a:t>
            </a:r>
          </a:p>
          <a:p>
            <a:pPr marL="540000" lvl="1">
              <a:spcBef>
                <a:spcPts val="0"/>
              </a:spcBef>
              <a:buFont typeface="Wingdings 2"/>
              <a:buNone/>
            </a:pPr>
            <a:r>
              <a:rPr lang="en-US" sz="1800" dirty="0" smtClean="0">
                <a:latin typeface="Calibri" pitchFamily="34" charset="0"/>
                <a:cs typeface="Calibri" pitchFamily="34" charset="0"/>
              </a:rPr>
              <a:t>	exploring a </a:t>
            </a:r>
          </a:p>
          <a:p>
            <a:pPr marL="540000" lvl="1">
              <a:spcBef>
                <a:spcPts val="0"/>
              </a:spcBef>
              <a:buFont typeface="Wingdings 2"/>
              <a:buNone/>
            </a:pPr>
            <a:r>
              <a:rPr lang="en-US" sz="1800" dirty="0" smtClean="0">
                <a:latin typeface="Calibri" pitchFamily="34" charset="0"/>
                <a:cs typeface="Calibri" pitchFamily="34" charset="0"/>
              </a:rPr>
              <a:t>	sequence of states …</a:t>
            </a:r>
          </a:p>
          <a:p>
            <a:pPr marL="540000" lvl="1">
              <a:spcBef>
                <a:spcPts val="0"/>
              </a:spcBef>
              <a:buFont typeface="Wingdings 2"/>
              <a:buNone/>
            </a:pPr>
            <a:r>
              <a:rPr lang="en-US" sz="1800" dirty="0" smtClean="0">
                <a:latin typeface="Calibri" pitchFamily="34" charset="0"/>
                <a:cs typeface="Calibri" pitchFamily="34" charset="0"/>
              </a:rPr>
              <a:t>	[thus] generating a </a:t>
            </a:r>
          </a:p>
          <a:p>
            <a:pPr marL="540000" lvl="1">
              <a:spcBef>
                <a:spcPts val="0"/>
              </a:spcBef>
              <a:buFont typeface="Wingdings 2"/>
              <a:buNone/>
            </a:pPr>
            <a:r>
              <a:rPr lang="en-US" sz="1800" dirty="0" smtClean="0">
                <a:latin typeface="Calibri" pitchFamily="34" charset="0"/>
                <a:cs typeface="Calibri" pitchFamily="34" charset="0"/>
              </a:rPr>
              <a:t>	specific pattern of </a:t>
            </a:r>
          </a:p>
          <a:p>
            <a:pPr marL="540000" lvl="1">
              <a:spcBef>
                <a:spcPts val="0"/>
              </a:spcBef>
              <a:buFont typeface="Wingdings 2"/>
              <a:buNone/>
            </a:pPr>
            <a:r>
              <a:rPr lang="en-US" sz="1800" dirty="0" smtClean="0">
                <a:latin typeface="Calibri" pitchFamily="34" charset="0"/>
                <a:cs typeface="Calibri" pitchFamily="34" charset="0"/>
              </a:rPr>
              <a:t>	activity that </a:t>
            </a:r>
          </a:p>
          <a:p>
            <a:pPr marL="540000" lvl="1">
              <a:spcBef>
                <a:spcPts val="0"/>
              </a:spcBef>
              <a:buFont typeface="Wingdings 2"/>
              <a:buNone/>
            </a:pPr>
            <a:r>
              <a:rPr lang="en-US" sz="1800" dirty="0" smtClean="0">
                <a:latin typeface="Calibri" pitchFamily="34" charset="0"/>
                <a:cs typeface="Calibri" pitchFamily="34" charset="0"/>
              </a:rPr>
              <a:t>	represents one </a:t>
            </a:r>
          </a:p>
          <a:p>
            <a:pPr marL="540000" lvl="1">
              <a:spcBef>
                <a:spcPts val="0"/>
              </a:spcBef>
              <a:buFont typeface="Wingdings 2"/>
              <a:buNone/>
            </a:pPr>
            <a:r>
              <a:rPr lang="en-US" sz="1800" dirty="0" smtClean="0">
                <a:latin typeface="Calibri" pitchFamily="34" charset="0"/>
                <a:cs typeface="Calibri" pitchFamily="34" charset="0"/>
              </a:rPr>
              <a:t>	specific odor”</a:t>
            </a:r>
          </a:p>
          <a:p>
            <a:pPr>
              <a:buFont typeface="Wingdings 2"/>
              <a:buNone/>
            </a:pPr>
            <a:endParaRPr lang="en-US" sz="2000" dirty="0" smtClean="0">
              <a:latin typeface="Calibri" pitchFamily="34" charset="0"/>
              <a:cs typeface="Calibri" pitchFamily="34" charset="0"/>
            </a:endParaRPr>
          </a:p>
        </p:txBody>
      </p:sp>
      <p:pic>
        <p:nvPicPr>
          <p:cNvPr id="12" name="Picture 2" descr="http://t3.gstatic.com/images?q=tbn:ANd9GcQWrtBo-VKfs-OZGBx4KRE4G8eUOE8Zr3k9G0ctA6jF4s6Mprg_"/>
          <p:cNvPicPr>
            <a:picLocks noChangeAspect="1" noChangeArrowheads="1"/>
          </p:cNvPicPr>
          <p:nvPr/>
        </p:nvPicPr>
        <p:blipFill>
          <a:blip r:embed="rId4">
            <a:clrChange>
              <a:clrFrom>
                <a:srgbClr val="9DD5D4"/>
              </a:clrFrom>
              <a:clrTo>
                <a:srgbClr val="9DD5D4">
                  <a:alpha val="0"/>
                </a:srgbClr>
              </a:clrTo>
            </a:clrChange>
            <a:extLst>
              <a:ext uri="{28A0092B-C50C-407E-A947-70E740481C1C}">
                <a14:useLocalDpi xmlns:a14="http://schemas.microsoft.com/office/drawing/2010/main" val="0"/>
              </a:ext>
            </a:extLst>
          </a:blip>
          <a:srcRect/>
          <a:stretch>
            <a:fillRect/>
          </a:stretch>
        </p:blipFill>
        <p:spPr bwMode="auto">
          <a:xfrm>
            <a:off x="6299741" y="0"/>
            <a:ext cx="2808764" cy="1700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Elipse"/>
          <p:cNvSpPr/>
          <p:nvPr/>
        </p:nvSpPr>
        <p:spPr>
          <a:xfrm>
            <a:off x="6084168" y="346348"/>
            <a:ext cx="504056" cy="504056"/>
          </a:xfrm>
          <a:prstGeom prst="ellipse">
            <a:avLst/>
          </a:prstGeom>
          <a:solidFill>
            <a:schemeClr val="accent3">
              <a:lumMod val="40000"/>
              <a:lumOff val="6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1 Título"/>
          <p:cNvSpPr>
            <a:spLocks noGrp="1"/>
          </p:cNvSpPr>
          <p:nvPr>
            <p:ph type="title"/>
          </p:nvPr>
        </p:nvSpPr>
        <p:spPr>
          <a:xfrm>
            <a:off x="304800" y="457200"/>
            <a:ext cx="6715472" cy="838200"/>
          </a:xfrm>
        </p:spPr>
        <p:txBody>
          <a:bodyPr/>
          <a:lstStyle/>
          <a:p>
            <a:r>
              <a:rPr lang="es-ES" b="1" cap="none" dirty="0" smtClean="0"/>
              <a:t>Caos en la naturaleza</a:t>
            </a:r>
            <a:endParaRPr lang="es-ES" b="1" dirty="0"/>
          </a:p>
        </p:txBody>
      </p:sp>
    </p:spTree>
    <p:extLst>
      <p:ext uri="{BB962C8B-B14F-4D97-AF65-F5344CB8AC3E}">
        <p14:creationId xmlns:p14="http://schemas.microsoft.com/office/powerpoint/2010/main" val="38208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remove"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32" presetClass="emph" presetSubtype="0" repeatCount="indefinite" fill="remove" nodeType="withEffect">
                                  <p:stCondLst>
                                    <p:cond delay="0"/>
                                  </p:stCondLst>
                                  <p:endCondLst>
                                    <p:cond evt="onNext" delay="0">
                                      <p:tgtEl>
                                        <p:sldTgt/>
                                      </p:tgtEl>
                                    </p:cond>
                                  </p:endCondLst>
                                  <p:childTnLst>
                                    <p:animRot by="120000">
                                      <p:cBhvr>
                                        <p:cTn id="11" dur="200" fill="hold">
                                          <p:stCondLst>
                                            <p:cond delay="0"/>
                                          </p:stCondLst>
                                        </p:cTn>
                                        <p:tgtEl>
                                          <p:spTgt spid="12"/>
                                        </p:tgtEl>
                                        <p:attrNameLst>
                                          <p:attrName>r</p:attrName>
                                        </p:attrNameLst>
                                      </p:cBhvr>
                                    </p:animRot>
                                    <p:animRot by="-240000">
                                      <p:cBhvr>
                                        <p:cTn id="12" dur="400" fill="hold">
                                          <p:stCondLst>
                                            <p:cond delay="400"/>
                                          </p:stCondLst>
                                        </p:cTn>
                                        <p:tgtEl>
                                          <p:spTgt spid="12"/>
                                        </p:tgtEl>
                                        <p:attrNameLst>
                                          <p:attrName>r</p:attrName>
                                        </p:attrNameLst>
                                      </p:cBhvr>
                                    </p:animRot>
                                    <p:animRot by="240000">
                                      <p:cBhvr>
                                        <p:cTn id="13" dur="400" fill="hold">
                                          <p:stCondLst>
                                            <p:cond delay="800"/>
                                          </p:stCondLst>
                                        </p:cTn>
                                        <p:tgtEl>
                                          <p:spTgt spid="12"/>
                                        </p:tgtEl>
                                        <p:attrNameLst>
                                          <p:attrName>r</p:attrName>
                                        </p:attrNameLst>
                                      </p:cBhvr>
                                    </p:animRot>
                                    <p:animRot by="-240000">
                                      <p:cBhvr>
                                        <p:cTn id="14" dur="400" fill="hold">
                                          <p:stCondLst>
                                            <p:cond delay="1200"/>
                                          </p:stCondLst>
                                        </p:cTn>
                                        <p:tgtEl>
                                          <p:spTgt spid="12"/>
                                        </p:tgtEl>
                                        <p:attrNameLst>
                                          <p:attrName>r</p:attrName>
                                        </p:attrNameLst>
                                      </p:cBhvr>
                                    </p:animRot>
                                    <p:animRot by="120000">
                                      <p:cBhvr>
                                        <p:cTn id="15"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95327"/>
            <a:ext cx="8496944" cy="533492"/>
          </a:xfrm>
        </p:spPr>
        <p:txBody>
          <a:bodyPr>
            <a:normAutofit/>
          </a:bodyPr>
          <a:lstStyle/>
          <a:p>
            <a:pPr>
              <a:buNone/>
            </a:pPr>
            <a:r>
              <a:rPr lang="en-US" sz="2000" dirty="0" smtClean="0">
                <a:latin typeface="Calibri" pitchFamily="34" charset="0"/>
                <a:cs typeface="Calibri" pitchFamily="34" charset="0"/>
              </a:rPr>
              <a:t>	</a:t>
            </a:r>
            <a:r>
              <a:rPr lang="en-US" sz="2400" dirty="0" smtClean="0">
                <a:latin typeface="Calibri" pitchFamily="34" charset="0"/>
                <a:cs typeface="Calibri" pitchFamily="34" charset="0"/>
              </a:rPr>
              <a:t>Experiment:			Model:</a:t>
            </a:r>
            <a:endParaRPr lang="en-US" sz="2000" dirty="0" smtClean="0">
              <a:latin typeface="Calibri" pitchFamily="34" charset="0"/>
              <a:cs typeface="Calibri" pitchFamily="34" charset="0"/>
            </a:endParaRPr>
          </a:p>
          <a:p>
            <a:pPr>
              <a:spcBef>
                <a:spcPts val="1800"/>
              </a:spcBef>
              <a:buNone/>
            </a:pPr>
            <a:endParaRPr lang="en-US" sz="2000" dirty="0" smtClean="0">
              <a:latin typeface="Calibri" pitchFamily="34" charset="0"/>
              <a:cs typeface="Calibri" pitchFamily="34" charset="0"/>
            </a:endParaRPr>
          </a:p>
        </p:txBody>
      </p:sp>
      <p:sp>
        <p:nvSpPr>
          <p:cNvPr id="5" name="4 CuadroTexto"/>
          <p:cNvSpPr txBox="1"/>
          <p:nvPr/>
        </p:nvSpPr>
        <p:spPr>
          <a:xfrm>
            <a:off x="539552" y="6426001"/>
            <a:ext cx="8208912" cy="369332"/>
          </a:xfrm>
          <a:prstGeom prst="rect">
            <a:avLst/>
          </a:prstGeom>
          <a:noFill/>
        </p:spPr>
        <p:txBody>
          <a:bodyPr wrap="square" rtlCol="0">
            <a:spAutoFit/>
          </a:bodyPr>
          <a:lstStyle/>
          <a:p>
            <a:r>
              <a:rPr lang="en-US" dirty="0" smtClean="0">
                <a:solidFill>
                  <a:schemeClr val="tx1">
                    <a:lumMod val="50000"/>
                    <a:lumOff val="50000"/>
                  </a:schemeClr>
                </a:solidFill>
                <a:latin typeface="Calibri" pitchFamily="34" charset="0"/>
                <a:cs typeface="Calibri" pitchFamily="34" charset="0"/>
              </a:rPr>
              <a:t>      </a:t>
            </a:r>
            <a:r>
              <a:rPr lang="en-US" dirty="0" smtClean="0">
                <a:solidFill>
                  <a:schemeClr val="bg1">
                    <a:lumMod val="65000"/>
                  </a:schemeClr>
                </a:solidFill>
                <a:latin typeface="Calibri" pitchFamily="34" charset="0"/>
                <a:cs typeface="Calibri" pitchFamily="34" charset="0"/>
              </a:rPr>
              <a:t>http://ergodic.ugr.es/jmarro/                                                                    jmarro@ugr.es</a:t>
            </a:r>
            <a:endParaRPr lang="en-US" dirty="0">
              <a:solidFill>
                <a:schemeClr val="bg1">
                  <a:lumMod val="65000"/>
                </a:schemeClr>
              </a:solidFill>
              <a:latin typeface="Calibri" pitchFamily="34" charset="0"/>
              <a:cs typeface="Calibri" pitchFamily="34" charset="0"/>
            </a:endParaRPr>
          </a:p>
        </p:txBody>
      </p:sp>
      <p:sp>
        <p:nvSpPr>
          <p:cNvPr id="10" name="9 CuadroTexto"/>
          <p:cNvSpPr txBox="1"/>
          <p:nvPr/>
        </p:nvSpPr>
        <p:spPr>
          <a:xfrm>
            <a:off x="971600" y="5452482"/>
            <a:ext cx="4320480" cy="877163"/>
          </a:xfrm>
          <a:prstGeom prst="rect">
            <a:avLst/>
          </a:prstGeom>
          <a:noFill/>
        </p:spPr>
        <p:txBody>
          <a:bodyPr wrap="square" rtlCol="0">
            <a:spAutoFit/>
          </a:bodyPr>
          <a:lstStyle/>
          <a:p>
            <a:r>
              <a:rPr lang="en-US" sz="1700" dirty="0" smtClean="0">
                <a:latin typeface="Calibri" pitchFamily="34" charset="0"/>
                <a:cs typeface="Calibri" pitchFamily="34" charset="0"/>
              </a:rPr>
              <a:t>“instability inherent to chaotic motions facilitates system ability to move to any pattern at any time… as in </a:t>
            </a:r>
            <a:r>
              <a:rPr lang="en-US" sz="1700" i="1" u="sng" dirty="0" smtClean="0">
                <a:latin typeface="Calibri" pitchFamily="34" charset="0"/>
                <a:cs typeface="Calibri" pitchFamily="34" charset="0"/>
              </a:rPr>
              <a:t>state of attention</a:t>
            </a:r>
            <a:r>
              <a:rPr lang="en-US" sz="1700" dirty="0" smtClean="0">
                <a:latin typeface="Calibri" pitchFamily="34" charset="0"/>
                <a:cs typeface="Calibri" pitchFamily="34" charset="0"/>
              </a:rPr>
              <a:t>”</a:t>
            </a:r>
            <a:endParaRPr lang="en-US" sz="1700" dirty="0">
              <a:latin typeface="Calibri" pitchFamily="34" charset="0"/>
              <a:cs typeface="Calibri" pitchFamily="34" charset="0"/>
            </a:endParaRPr>
          </a:p>
        </p:txBody>
      </p:sp>
      <p:pic>
        <p:nvPicPr>
          <p:cNvPr id="72706" name="Picture 2" descr="C:\Users\jmarro\Desktop\tasks\Rutgers D2010\CHARLA\figs rutgers\laurent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000" y="2537265"/>
            <a:ext cx="2843048" cy="2458396"/>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a:xfrm>
            <a:off x="323528" y="1495326"/>
            <a:ext cx="7992888" cy="517403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en-US" sz="2000" dirty="0" smtClean="0">
                <a:latin typeface="Calibri" pitchFamily="34" charset="0"/>
                <a:cs typeface="Calibri" pitchFamily="34" charset="0"/>
              </a:rPr>
              <a:t>	</a:t>
            </a:r>
          </a:p>
          <a:p>
            <a:pPr>
              <a:spcBef>
                <a:spcPts val="2400"/>
              </a:spcBef>
              <a:buFont typeface="Wingdings 2"/>
              <a:buNone/>
            </a:pPr>
            <a:r>
              <a:rPr lang="en-US" sz="2400" dirty="0" smtClean="0"/>
              <a:t>	</a:t>
            </a:r>
            <a:endParaRPr lang="en-US" sz="2000" dirty="0" smtClean="0">
              <a:latin typeface="Calibri" pitchFamily="34" charset="0"/>
              <a:cs typeface="Calibri" pitchFamily="34" charset="0"/>
            </a:endParaRPr>
          </a:p>
        </p:txBody>
      </p:sp>
      <p:pic>
        <p:nvPicPr>
          <p:cNvPr id="12" name="Picture 2" descr="http://t3.gstatic.com/images?q=tbn:ANd9GcQWrtBo-VKfs-OZGBx4KRE4G8eUOE8Zr3k9G0ctA6jF4s6Mprg_"/>
          <p:cNvPicPr>
            <a:picLocks noChangeAspect="1" noChangeArrowheads="1"/>
          </p:cNvPicPr>
          <p:nvPr/>
        </p:nvPicPr>
        <p:blipFill>
          <a:blip r:embed="rId4">
            <a:clrChange>
              <a:clrFrom>
                <a:srgbClr val="9DD5D4"/>
              </a:clrFrom>
              <a:clrTo>
                <a:srgbClr val="9DD5D4">
                  <a:alpha val="0"/>
                </a:srgbClr>
              </a:clrTo>
            </a:clrChange>
            <a:extLst>
              <a:ext uri="{28A0092B-C50C-407E-A947-70E740481C1C}">
                <a14:useLocalDpi xmlns:a14="http://schemas.microsoft.com/office/drawing/2010/main" val="0"/>
              </a:ext>
            </a:extLst>
          </a:blip>
          <a:srcRect/>
          <a:stretch>
            <a:fillRect/>
          </a:stretch>
        </p:blipFill>
        <p:spPr bwMode="auto">
          <a:xfrm>
            <a:off x="6299741" y="0"/>
            <a:ext cx="2808764" cy="1700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Elipse"/>
          <p:cNvSpPr/>
          <p:nvPr/>
        </p:nvSpPr>
        <p:spPr>
          <a:xfrm>
            <a:off x="6084168" y="346348"/>
            <a:ext cx="504056" cy="504056"/>
          </a:xfrm>
          <a:prstGeom prst="ellipse">
            <a:avLst/>
          </a:prstGeom>
          <a:solidFill>
            <a:schemeClr val="accent3">
              <a:lumMod val="40000"/>
              <a:lumOff val="6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089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057" y="2204362"/>
            <a:ext cx="371475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000" y="2588220"/>
            <a:ext cx="2988000" cy="2772725"/>
          </a:xfrm>
          <a:prstGeom prst="rect">
            <a:avLst/>
          </a:prstGeom>
          <a:noFill/>
          <a:ln w="19050">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88000" y="2132856"/>
            <a:ext cx="29880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smtClean="0"/>
              <a:t>Firing rate with time in cultured neural nets; </a:t>
            </a:r>
            <a:r>
              <a:rPr lang="en-US" sz="1400" b="1" dirty="0" err="1" smtClean="0"/>
              <a:t>Wagenaar</a:t>
            </a:r>
            <a:r>
              <a:rPr lang="en-US" sz="1400" b="1" dirty="0" smtClean="0"/>
              <a:t> </a:t>
            </a:r>
            <a:r>
              <a:rPr lang="en-US" sz="1400" b="1" i="1" dirty="0" smtClean="0"/>
              <a:t>et al</a:t>
            </a:r>
            <a:r>
              <a:rPr lang="en-US" sz="1400" b="1" dirty="0" smtClean="0"/>
              <a:t>. (2006)</a:t>
            </a:r>
            <a:endParaRPr lang="en-US" sz="1400" b="1" dirty="0"/>
          </a:p>
        </p:txBody>
      </p:sp>
      <p:sp>
        <p:nvSpPr>
          <p:cNvPr id="4" name="3 CuadroTexto"/>
          <p:cNvSpPr txBox="1"/>
          <p:nvPr/>
        </p:nvSpPr>
        <p:spPr>
          <a:xfrm>
            <a:off x="5184576" y="5452483"/>
            <a:ext cx="3995936" cy="877163"/>
          </a:xfrm>
          <a:prstGeom prst="rect">
            <a:avLst/>
          </a:prstGeom>
          <a:noFill/>
        </p:spPr>
        <p:txBody>
          <a:bodyPr wrap="square" rtlCol="0">
            <a:spAutoFit/>
          </a:bodyPr>
          <a:lstStyle/>
          <a:p>
            <a:r>
              <a:rPr lang="en-US" sz="1700" dirty="0" smtClean="0">
                <a:latin typeface="Calibri" pitchFamily="34" charset="0"/>
                <a:cs typeface="Calibri" pitchFamily="34" charset="0"/>
              </a:rPr>
              <a:t>Marro, Torres, </a:t>
            </a:r>
            <a:r>
              <a:rPr lang="en-US" sz="1700" i="1" dirty="0">
                <a:latin typeface="Calibri" pitchFamily="34" charset="0"/>
                <a:cs typeface="Calibri" pitchFamily="34" charset="0"/>
              </a:rPr>
              <a:t>et al</a:t>
            </a:r>
            <a:r>
              <a:rPr lang="en-US" sz="1700" dirty="0">
                <a:latin typeface="Calibri" pitchFamily="34" charset="0"/>
                <a:cs typeface="Calibri" pitchFamily="34" charset="0"/>
              </a:rPr>
              <a:t>., </a:t>
            </a:r>
            <a:r>
              <a:rPr lang="en-US" sz="1700" i="1" dirty="0">
                <a:latin typeface="Calibri" pitchFamily="34" charset="0"/>
                <a:cs typeface="Calibri" pitchFamily="34" charset="0"/>
              </a:rPr>
              <a:t>J. Stat. Mech.</a:t>
            </a:r>
            <a:r>
              <a:rPr lang="en-US" sz="1700" dirty="0">
                <a:latin typeface="Calibri" pitchFamily="34" charset="0"/>
                <a:cs typeface="Calibri" pitchFamily="34" charset="0"/>
              </a:rPr>
              <a:t> P02017 (2008</a:t>
            </a:r>
            <a:r>
              <a:rPr lang="en-US" sz="1700" dirty="0" smtClean="0">
                <a:latin typeface="Calibri" pitchFamily="34" charset="0"/>
                <a:cs typeface="Calibri" pitchFamily="34" charset="0"/>
              </a:rPr>
              <a:t>); </a:t>
            </a:r>
            <a:r>
              <a:rPr lang="en-US" sz="1700" i="1" dirty="0" smtClean="0">
                <a:latin typeface="Calibri" pitchFamily="34" charset="0"/>
                <a:cs typeface="Calibri" pitchFamily="34" charset="0"/>
              </a:rPr>
              <a:t>Neural </a:t>
            </a:r>
            <a:r>
              <a:rPr lang="en-US" sz="1700" i="1" dirty="0">
                <a:latin typeface="Calibri" pitchFamily="34" charset="0"/>
                <a:cs typeface="Calibri" pitchFamily="34" charset="0"/>
              </a:rPr>
              <a:t>Nets</a:t>
            </a:r>
            <a:r>
              <a:rPr lang="en-US" sz="1700" dirty="0">
                <a:latin typeface="Calibri" pitchFamily="34" charset="0"/>
                <a:cs typeface="Calibri" pitchFamily="34" charset="0"/>
              </a:rPr>
              <a:t>. </a:t>
            </a:r>
            <a:r>
              <a:rPr lang="en-US" sz="1700" b="1" dirty="0">
                <a:latin typeface="Calibri" pitchFamily="34" charset="0"/>
                <a:cs typeface="Calibri" pitchFamily="34" charset="0"/>
              </a:rPr>
              <a:t>21</a:t>
            </a:r>
            <a:r>
              <a:rPr lang="en-US" sz="1700" dirty="0">
                <a:latin typeface="Calibri" pitchFamily="34" charset="0"/>
                <a:cs typeface="Calibri" pitchFamily="34" charset="0"/>
              </a:rPr>
              <a:t>, 1272 (2008); </a:t>
            </a:r>
            <a:r>
              <a:rPr lang="en-US" sz="1700" i="1" dirty="0">
                <a:latin typeface="Calibri" pitchFamily="34" charset="0"/>
                <a:cs typeface="Calibri" pitchFamily="34" charset="0"/>
              </a:rPr>
              <a:t>Physical Review E</a:t>
            </a:r>
            <a:r>
              <a:rPr lang="en-US" sz="1700" dirty="0">
                <a:latin typeface="Calibri" pitchFamily="34" charset="0"/>
                <a:cs typeface="Calibri" pitchFamily="34" charset="0"/>
              </a:rPr>
              <a:t> </a:t>
            </a:r>
            <a:r>
              <a:rPr lang="en-US" sz="1700" b="1" dirty="0">
                <a:latin typeface="Calibri" pitchFamily="34" charset="0"/>
                <a:cs typeface="Calibri" pitchFamily="34" charset="0"/>
              </a:rPr>
              <a:t>82</a:t>
            </a:r>
            <a:r>
              <a:rPr lang="en-US" sz="1700" dirty="0">
                <a:latin typeface="Calibri" pitchFamily="34" charset="0"/>
                <a:cs typeface="Calibri" pitchFamily="34" charset="0"/>
              </a:rPr>
              <a:t>, 041105 (2010</a:t>
            </a:r>
            <a:r>
              <a:rPr lang="en-US" sz="1700" dirty="0" smtClean="0">
                <a:latin typeface="Calibri" pitchFamily="34" charset="0"/>
                <a:cs typeface="Calibri" pitchFamily="34" charset="0"/>
              </a:rPr>
              <a:t>) </a:t>
            </a:r>
            <a:endParaRPr lang="en-US" sz="1700" dirty="0">
              <a:latin typeface="Calibri" pitchFamily="34" charset="0"/>
              <a:cs typeface="Calibri" pitchFamily="34" charset="0"/>
            </a:endParaRPr>
          </a:p>
        </p:txBody>
      </p:sp>
      <p:sp>
        <p:nvSpPr>
          <p:cNvPr id="15" name="1 Título"/>
          <p:cNvSpPr>
            <a:spLocks noGrp="1"/>
          </p:cNvSpPr>
          <p:nvPr>
            <p:ph type="title"/>
          </p:nvPr>
        </p:nvSpPr>
        <p:spPr>
          <a:xfrm>
            <a:off x="304800" y="457200"/>
            <a:ext cx="6715472" cy="838200"/>
          </a:xfrm>
        </p:spPr>
        <p:txBody>
          <a:bodyPr/>
          <a:lstStyle/>
          <a:p>
            <a:r>
              <a:rPr lang="es-ES" b="1" cap="none" dirty="0" smtClean="0"/>
              <a:t>Caos en la naturaleza</a:t>
            </a:r>
            <a:endParaRPr lang="es-ES" b="1" dirty="0"/>
          </a:p>
        </p:txBody>
      </p:sp>
    </p:spTree>
    <p:extLst>
      <p:ext uri="{BB962C8B-B14F-4D97-AF65-F5344CB8AC3E}">
        <p14:creationId xmlns:p14="http://schemas.microsoft.com/office/powerpoint/2010/main" val="25570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remove"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32" presetClass="emph" presetSubtype="0" repeatCount="indefinite" fill="remove" nodeType="withEffect">
                                  <p:stCondLst>
                                    <p:cond delay="0"/>
                                  </p:stCondLst>
                                  <p:childTnLst>
                                    <p:animRot by="120000">
                                      <p:cBhvr>
                                        <p:cTn id="11" dur="200" fill="hold">
                                          <p:stCondLst>
                                            <p:cond delay="0"/>
                                          </p:stCondLst>
                                        </p:cTn>
                                        <p:tgtEl>
                                          <p:spTgt spid="12"/>
                                        </p:tgtEl>
                                        <p:attrNameLst>
                                          <p:attrName>r</p:attrName>
                                        </p:attrNameLst>
                                      </p:cBhvr>
                                    </p:animRot>
                                    <p:animRot by="-240000">
                                      <p:cBhvr>
                                        <p:cTn id="12" dur="400" fill="hold">
                                          <p:stCondLst>
                                            <p:cond delay="400"/>
                                          </p:stCondLst>
                                        </p:cTn>
                                        <p:tgtEl>
                                          <p:spTgt spid="12"/>
                                        </p:tgtEl>
                                        <p:attrNameLst>
                                          <p:attrName>r</p:attrName>
                                        </p:attrNameLst>
                                      </p:cBhvr>
                                    </p:animRot>
                                    <p:animRot by="240000">
                                      <p:cBhvr>
                                        <p:cTn id="13" dur="400" fill="hold">
                                          <p:stCondLst>
                                            <p:cond delay="800"/>
                                          </p:stCondLst>
                                        </p:cTn>
                                        <p:tgtEl>
                                          <p:spTgt spid="12"/>
                                        </p:tgtEl>
                                        <p:attrNameLst>
                                          <p:attrName>r</p:attrName>
                                        </p:attrNameLst>
                                      </p:cBhvr>
                                    </p:animRot>
                                    <p:animRot by="-240000">
                                      <p:cBhvr>
                                        <p:cTn id="14" dur="400" fill="hold">
                                          <p:stCondLst>
                                            <p:cond delay="1200"/>
                                          </p:stCondLst>
                                        </p:cTn>
                                        <p:tgtEl>
                                          <p:spTgt spid="12"/>
                                        </p:tgtEl>
                                        <p:attrNameLst>
                                          <p:attrName>r</p:attrName>
                                        </p:attrNameLst>
                                      </p:cBhvr>
                                    </p:animRot>
                                    <p:animRot by="120000">
                                      <p:cBhvr>
                                        <p:cTn id="15" dur="400" fill="hold">
                                          <p:stCondLst>
                                            <p:cond delay="160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7"/>
            <a:ext cx="553609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5517232"/>
            <a:ext cx="683275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44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orma libre"/>
          <p:cNvSpPr/>
          <p:nvPr/>
        </p:nvSpPr>
        <p:spPr>
          <a:xfrm>
            <a:off x="1147875" y="2955478"/>
            <a:ext cx="3240000" cy="842489"/>
          </a:xfrm>
          <a:custGeom>
            <a:avLst/>
            <a:gdLst>
              <a:gd name="connsiteX0" fmla="*/ 0 w 3771900"/>
              <a:gd name="connsiteY0" fmla="*/ 0 h 1116806"/>
              <a:gd name="connsiteX1" fmla="*/ 700087 w 3771900"/>
              <a:gd name="connsiteY1" fmla="*/ 1085850 h 1116806"/>
              <a:gd name="connsiteX2" fmla="*/ 1314450 w 3771900"/>
              <a:gd name="connsiteY2" fmla="*/ 185738 h 1116806"/>
              <a:gd name="connsiteX3" fmla="*/ 2100262 w 3771900"/>
              <a:gd name="connsiteY3" fmla="*/ 1057275 h 1116806"/>
              <a:gd name="connsiteX4" fmla="*/ 2571750 w 3771900"/>
              <a:gd name="connsiteY4" fmla="*/ 228600 h 1116806"/>
              <a:gd name="connsiteX5" fmla="*/ 3028950 w 3771900"/>
              <a:gd name="connsiteY5" fmla="*/ 1042988 h 1116806"/>
              <a:gd name="connsiteX6" fmla="*/ 3514725 w 3771900"/>
              <a:gd name="connsiteY6" fmla="*/ 271463 h 1116806"/>
              <a:gd name="connsiteX7" fmla="*/ 3771900 w 3771900"/>
              <a:gd name="connsiteY7" fmla="*/ 200025 h 1116806"/>
              <a:gd name="connsiteX8" fmla="*/ 3771900 w 3771900"/>
              <a:gd name="connsiteY8" fmla="*/ 200025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900" h="1116806">
                <a:moveTo>
                  <a:pt x="0" y="0"/>
                </a:moveTo>
                <a:cubicBezTo>
                  <a:pt x="240506" y="527447"/>
                  <a:pt x="481012" y="1054894"/>
                  <a:pt x="700087" y="1085850"/>
                </a:cubicBezTo>
                <a:cubicBezTo>
                  <a:pt x="919162" y="1116806"/>
                  <a:pt x="1081088" y="190500"/>
                  <a:pt x="1314450" y="185738"/>
                </a:cubicBezTo>
                <a:cubicBezTo>
                  <a:pt x="1547812" y="180976"/>
                  <a:pt x="1890712" y="1050131"/>
                  <a:pt x="2100262" y="1057275"/>
                </a:cubicBezTo>
                <a:cubicBezTo>
                  <a:pt x="2309812" y="1064419"/>
                  <a:pt x="2416969" y="230981"/>
                  <a:pt x="2571750" y="228600"/>
                </a:cubicBezTo>
                <a:cubicBezTo>
                  <a:pt x="2726531" y="226219"/>
                  <a:pt x="2871788" y="1035844"/>
                  <a:pt x="3028950" y="1042988"/>
                </a:cubicBezTo>
                <a:cubicBezTo>
                  <a:pt x="3186112" y="1050132"/>
                  <a:pt x="3390900" y="411957"/>
                  <a:pt x="3514725" y="271463"/>
                </a:cubicBezTo>
                <a:cubicBezTo>
                  <a:pt x="3638550" y="130969"/>
                  <a:pt x="3771900" y="200025"/>
                  <a:pt x="3771900" y="200025"/>
                </a:cubicBezTo>
                <a:lnTo>
                  <a:pt x="3771900" y="200025"/>
                </a:lnTo>
              </a:path>
            </a:pathLst>
          </a:custGeom>
          <a:ln/>
        </p:spPr>
        <p:style>
          <a:lnRef idx="2">
            <a:schemeClr val="accent1"/>
          </a:lnRef>
          <a:fillRef idx="0">
            <a:schemeClr val="accent1"/>
          </a:fillRef>
          <a:effectRef idx="1">
            <a:schemeClr val="accent1"/>
          </a:effectRef>
          <a:fontRef idx="minor">
            <a:schemeClr val="tx1"/>
          </a:fontRef>
        </p:style>
        <p:txBody>
          <a:bodyPr lIns="82945" tIns="41473" rIns="82945" bIns="41473" anchor="ctr"/>
          <a:lstStyle/>
          <a:p>
            <a:pPr algn="ctr">
              <a:defRPr/>
            </a:pPr>
            <a:endParaRPr lang="es-ES_tradnl" dirty="0"/>
          </a:p>
        </p:txBody>
      </p:sp>
      <p:sp>
        <p:nvSpPr>
          <p:cNvPr id="7" name="6 Elipse"/>
          <p:cNvSpPr/>
          <p:nvPr/>
        </p:nvSpPr>
        <p:spPr>
          <a:xfrm>
            <a:off x="2885956" y="3522897"/>
            <a:ext cx="129600" cy="1296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s-ES_tradnl" dirty="0">
              <a:solidFill>
                <a:schemeClr val="tx1"/>
              </a:solidFill>
            </a:endParaRPr>
          </a:p>
        </p:txBody>
      </p:sp>
      <p:cxnSp>
        <p:nvCxnSpPr>
          <p:cNvPr id="8" name="7 Conector recto de flecha"/>
          <p:cNvCxnSpPr/>
          <p:nvPr/>
        </p:nvCxnSpPr>
        <p:spPr>
          <a:xfrm>
            <a:off x="2548995" y="3125415"/>
            <a:ext cx="259200" cy="324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8 Conector curvado"/>
          <p:cNvCxnSpPr/>
          <p:nvPr/>
        </p:nvCxnSpPr>
        <p:spPr>
          <a:xfrm rot="5400000" flipH="1" flipV="1">
            <a:off x="3062161" y="3233984"/>
            <a:ext cx="502611" cy="7521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11 Imagen" descr="airh-troisi.jpg"/>
          <p:cNvPicPr>
            <a:picLocks noChangeAspect="1"/>
          </p:cNvPicPr>
          <p:nvPr/>
        </p:nvPicPr>
        <p:blipFill>
          <a:blip r:embed="rId3" cstate="print">
            <a:clrChange>
              <a:clrFrom>
                <a:srgbClr val="A29685"/>
              </a:clrFrom>
              <a:clrTo>
                <a:srgbClr val="A29685">
                  <a:alpha val="0"/>
                </a:srgbClr>
              </a:clrTo>
            </a:clrChange>
            <a:extLst>
              <a:ext uri="{BEBA8EAE-BF5A-486C-A8C5-ECC9F3942E4B}">
                <a14:imgProps xmlns:a14="http://schemas.microsoft.com/office/drawing/2010/main">
                  <a14:imgLayer r:embed="rId4">
                    <a14:imgEffect>
                      <a14:colorTemperature colorTemp="8800"/>
                    </a14:imgEffect>
                  </a14:imgLayer>
                </a14:imgProps>
              </a:ext>
            </a:extLst>
          </a:blip>
          <a:srcRect/>
          <a:stretch>
            <a:fillRect/>
          </a:stretch>
        </p:blipFill>
        <p:spPr bwMode="auto">
          <a:xfrm>
            <a:off x="1186756" y="3936222"/>
            <a:ext cx="784800" cy="783442"/>
          </a:xfrm>
          <a:prstGeom prst="rect">
            <a:avLst/>
          </a:prstGeom>
          <a:noFill/>
          <a:ln w="9525">
            <a:noFill/>
            <a:miter lim="800000"/>
            <a:headEnd/>
            <a:tailEnd/>
          </a:ln>
        </p:spPr>
      </p:pic>
      <p:pic>
        <p:nvPicPr>
          <p:cNvPr id="11" name="12 Imagen" descr="Sophia-Loren.jpg"/>
          <p:cNvPicPr>
            <a:picLocks noChangeAspect="1"/>
          </p:cNvPicPr>
          <p:nvPr/>
        </p:nvPicPr>
        <p:blipFill>
          <a:blip r:embed="rId5" cstate="print">
            <a:clrChange>
              <a:clrFrom>
                <a:srgbClr val="F8F3F0"/>
              </a:clrFrom>
              <a:clrTo>
                <a:srgbClr val="F8F3F0">
                  <a:alpha val="0"/>
                </a:srgbClr>
              </a:clrTo>
            </a:clrChange>
            <a:extLst>
              <a:ext uri="{BEBA8EAE-BF5A-486C-A8C5-ECC9F3942E4B}">
                <a14:imgProps xmlns:a14="http://schemas.microsoft.com/office/drawing/2010/main">
                  <a14:imgLayer r:embed="rId6">
                    <a14:imgEffect>
                      <a14:colorTemperature colorTemp="7200"/>
                    </a14:imgEffect>
                  </a14:imgLayer>
                </a14:imgProps>
              </a:ext>
            </a:extLst>
          </a:blip>
          <a:srcRect/>
          <a:stretch>
            <a:fillRect/>
          </a:stretch>
        </p:blipFill>
        <p:spPr bwMode="auto">
          <a:xfrm>
            <a:off x="2428036" y="3936221"/>
            <a:ext cx="963360" cy="718635"/>
          </a:xfrm>
          <a:prstGeom prst="rect">
            <a:avLst/>
          </a:prstGeom>
          <a:noFill/>
          <a:ln w="9525">
            <a:noFill/>
            <a:miter lim="800000"/>
            <a:headEnd/>
            <a:tailEnd/>
          </a:ln>
        </p:spPr>
      </p:pic>
      <p:pic>
        <p:nvPicPr>
          <p:cNvPr id="12" name="13 Imagen" descr="Mastroianni.jpg"/>
          <p:cNvPicPr>
            <a:picLocks noChangeAspect="1"/>
          </p:cNvPicPr>
          <p:nvPr/>
        </p:nvPicPr>
        <p:blipFill>
          <a:blip r:embed="rId7" cstate="print">
            <a:clrChange>
              <a:clrFrom>
                <a:srgbClr val="E5DDC8"/>
              </a:clrFrom>
              <a:clrTo>
                <a:srgbClr val="E5DDC8">
                  <a:alpha val="0"/>
                </a:srgbClr>
              </a:clrTo>
            </a:clrChange>
            <a:extLst>
              <a:ext uri="{BEBA8EAE-BF5A-486C-A8C5-ECC9F3942E4B}">
                <a14:imgProps xmlns:a14="http://schemas.microsoft.com/office/drawing/2010/main">
                  <a14:imgLayer r:embed="rId8">
                    <a14:imgEffect>
                      <a14:colorTemperature colorTemp="7200"/>
                    </a14:imgEffect>
                  </a14:imgLayer>
                </a14:imgProps>
              </a:ext>
            </a:extLst>
          </a:blip>
          <a:srcRect/>
          <a:stretch>
            <a:fillRect/>
          </a:stretch>
        </p:blipFill>
        <p:spPr bwMode="auto">
          <a:xfrm>
            <a:off x="3685155" y="3869974"/>
            <a:ext cx="767520" cy="1176603"/>
          </a:xfrm>
          <a:prstGeom prst="rect">
            <a:avLst/>
          </a:prstGeom>
          <a:noFill/>
          <a:ln w="9525">
            <a:noFill/>
            <a:miter lim="800000"/>
            <a:headEnd/>
            <a:tailEnd/>
          </a:ln>
        </p:spPr>
      </p:pic>
      <p:pic>
        <p:nvPicPr>
          <p:cNvPr id="14" name="32 Imagen"/>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5321421" y="2682707"/>
            <a:ext cx="3550249" cy="2230518"/>
          </a:xfrm>
          <a:prstGeom prst="rect">
            <a:avLst/>
          </a:prstGeom>
          <a:noFill/>
          <a:ln w="9525">
            <a:noFill/>
            <a:miter lim="800000"/>
            <a:headEnd/>
            <a:tailEnd/>
          </a:ln>
        </p:spPr>
      </p:pic>
      <p:pic>
        <p:nvPicPr>
          <p:cNvPr id="16" name="Picture 5" descr="C:\Users\Sebastiano\Dropbox\PresentacionTesis\muu.png"/>
          <p:cNvPicPr>
            <a:picLocks noChangeAspect="1" noChangeArrowheads="1"/>
          </p:cNvPicPr>
          <p:nvPr/>
        </p:nvPicPr>
        <p:blipFill>
          <a:blip r:embed="rId10" cstate="print"/>
          <a:srcRect/>
          <a:stretch>
            <a:fillRect/>
          </a:stretch>
        </p:blipFill>
        <p:spPr bwMode="auto">
          <a:xfrm rot="16200000">
            <a:off x="5054648" y="3062504"/>
            <a:ext cx="474864" cy="288032"/>
          </a:xfrm>
          <a:prstGeom prst="rect">
            <a:avLst/>
          </a:prstGeom>
          <a:noFill/>
        </p:spPr>
      </p:pic>
      <p:sp>
        <p:nvSpPr>
          <p:cNvPr id="17" name="Rectangle 2"/>
          <p:cNvSpPr>
            <a:spLocks noGrp="1" noChangeArrowheads="1"/>
          </p:cNvSpPr>
          <p:nvPr>
            <p:ph type="title"/>
          </p:nvPr>
        </p:nvSpPr>
        <p:spPr>
          <a:xfrm>
            <a:off x="251520" y="310142"/>
            <a:ext cx="7776864" cy="670587"/>
          </a:xfrm>
        </p:spPr>
        <p:txBody>
          <a:bodyPr>
            <a:normAutofit fontScale="90000"/>
          </a:bodyPr>
          <a:lstStyle/>
          <a:p>
            <a:pPr algn="l">
              <a:spcBef>
                <a:spcPts val="0"/>
              </a:spcBef>
            </a:pPr>
            <a:r>
              <a:rPr lang="en-US" sz="2900" b="1" cap="none" dirty="0">
                <a:solidFill>
                  <a:srgbClr val="002060"/>
                </a:solidFill>
                <a:effectLst/>
                <a:latin typeface="Calibri" pitchFamily="34" charset="0"/>
                <a:cs typeface="Calibri" pitchFamily="34" charset="0"/>
              </a:rPr>
              <a:t>C</a:t>
            </a:r>
            <a:r>
              <a:rPr lang="en-US" sz="2900" b="1" cap="none" dirty="0" smtClean="0">
                <a:solidFill>
                  <a:srgbClr val="002060"/>
                </a:solidFill>
                <a:effectLst/>
                <a:latin typeface="Calibri" pitchFamily="34" charset="0"/>
                <a:cs typeface="Calibri" pitchFamily="34" charset="0"/>
              </a:rPr>
              <a:t>haotic switching in phase space among attractors</a:t>
            </a:r>
            <a:endParaRPr lang="en-US" sz="1700" dirty="0">
              <a:solidFill>
                <a:srgbClr val="002060"/>
              </a:solidFill>
              <a:effectLst/>
              <a:latin typeface="Calibri" pitchFamily="34" charset="0"/>
              <a:cs typeface="Calibri" pitchFamily="34" charset="0"/>
            </a:endParaRPr>
          </a:p>
        </p:txBody>
      </p:sp>
      <p:sp>
        <p:nvSpPr>
          <p:cNvPr id="18" name="17 CuadroTexto"/>
          <p:cNvSpPr txBox="1"/>
          <p:nvPr/>
        </p:nvSpPr>
        <p:spPr>
          <a:xfrm>
            <a:off x="4387876" y="1004343"/>
            <a:ext cx="4756125" cy="1115690"/>
          </a:xfrm>
          <a:prstGeom prst="rect">
            <a:avLst/>
          </a:prstGeom>
          <a:noFill/>
        </p:spPr>
        <p:txBody>
          <a:bodyPr wrap="square" rtlCol="0">
            <a:spAutoFit/>
          </a:bodyPr>
          <a:lstStyle/>
          <a:p>
            <a:r>
              <a:rPr lang="en-US" sz="2800" b="1" dirty="0" smtClean="0">
                <a:solidFill>
                  <a:srgbClr val="002060"/>
                </a:solidFill>
                <a:latin typeface="+mj-lt"/>
              </a:rPr>
              <a:t>⇨</a:t>
            </a:r>
            <a:r>
              <a:rPr lang="en-US" b="1" dirty="0" smtClean="0">
                <a:solidFill>
                  <a:srgbClr val="002060"/>
                </a:solidFill>
                <a:latin typeface="+mj-lt"/>
              </a:rPr>
              <a:t>  simulates </a:t>
            </a:r>
            <a:r>
              <a:rPr lang="en-US" b="1" dirty="0">
                <a:solidFill>
                  <a:srgbClr val="002060"/>
                </a:solidFill>
                <a:latin typeface="+mj-lt"/>
              </a:rPr>
              <a:t>states of attention </a:t>
            </a:r>
            <a:r>
              <a:rPr lang="en-US" b="1" dirty="0" smtClean="0">
                <a:solidFill>
                  <a:srgbClr val="002060"/>
                </a:solidFill>
                <a:latin typeface="+mj-lt"/>
              </a:rPr>
              <a:t>in</a:t>
            </a:r>
          </a:p>
          <a:p>
            <a:pPr>
              <a:spcAft>
                <a:spcPts val="300"/>
              </a:spcAft>
            </a:pPr>
            <a:r>
              <a:rPr lang="en-US" b="1" dirty="0">
                <a:solidFill>
                  <a:srgbClr val="002060"/>
                </a:solidFill>
                <a:latin typeface="+mj-lt"/>
              </a:rPr>
              <a:t> </a:t>
            </a:r>
            <a:r>
              <a:rPr lang="en-US" b="1" dirty="0" smtClean="0">
                <a:solidFill>
                  <a:srgbClr val="002060"/>
                </a:solidFill>
                <a:latin typeface="+mj-lt"/>
              </a:rPr>
              <a:t>      the brain</a:t>
            </a:r>
            <a:r>
              <a:rPr lang="en-US" b="1" dirty="0">
                <a:solidFill>
                  <a:srgbClr val="002060"/>
                </a:solidFill>
                <a:latin typeface="+mj-lt"/>
              </a:rPr>
              <a:t>, and illustrates </a:t>
            </a:r>
            <a:r>
              <a:rPr lang="en-US" b="1" dirty="0" smtClean="0">
                <a:solidFill>
                  <a:srgbClr val="002060"/>
                </a:solidFill>
                <a:latin typeface="+mj-lt"/>
              </a:rPr>
              <a:t>possible</a:t>
            </a:r>
          </a:p>
          <a:p>
            <a:r>
              <a:rPr lang="en-US" b="1" dirty="0" smtClean="0">
                <a:solidFill>
                  <a:srgbClr val="002060"/>
                </a:solidFill>
                <a:latin typeface="+mj-lt"/>
              </a:rPr>
              <a:t>       role of </a:t>
            </a:r>
            <a:r>
              <a:rPr lang="en-US" b="1" dirty="0">
                <a:solidFill>
                  <a:srgbClr val="002060"/>
                </a:solidFill>
                <a:latin typeface="+mj-lt"/>
              </a:rPr>
              <a:t>chaos in complex </a:t>
            </a:r>
            <a:r>
              <a:rPr lang="en-US" b="1" dirty="0" smtClean="0">
                <a:solidFill>
                  <a:srgbClr val="002060"/>
                </a:solidFill>
                <a:latin typeface="+mj-lt"/>
              </a:rPr>
              <a:t>systems</a:t>
            </a:r>
            <a:endParaRPr lang="es-ES" b="1" dirty="0">
              <a:solidFill>
                <a:srgbClr val="002060"/>
              </a:solidFill>
              <a:latin typeface="+mj-lt"/>
            </a:endParaRPr>
          </a:p>
        </p:txBody>
      </p:sp>
    </p:spTree>
    <p:extLst>
      <p:ext uri="{BB962C8B-B14F-4D97-AF65-F5344CB8AC3E}">
        <p14:creationId xmlns:p14="http://schemas.microsoft.com/office/powerpoint/2010/main" val="296541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400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par>
                          <p:cTn id="8" fill="hold">
                            <p:stCondLst>
                              <p:cond delay="800"/>
                            </p:stCondLst>
                            <p:childTnLst>
                              <p:par>
                                <p:cTn id="9" presetID="0" presetClass="path" presetSubtype="0" repeatCount="indefinite" accel="50000" decel="50000" fill="hold" grpId="0" nodeType="afterEffect">
                                  <p:stCondLst>
                                    <p:cond delay="200"/>
                                  </p:stCondLst>
                                  <p:endCondLst>
                                    <p:cond evt="onNext" delay="0">
                                      <p:tgtEl>
                                        <p:sldTgt/>
                                      </p:tgtEl>
                                    </p:cond>
                                  </p:endCondLst>
                                  <p:childTnLst>
                                    <p:animMotion origin="layout" path="M -1.48125E-6 -3.87198E-6 C 0.00063 0.00294 -0.00079 -0.02098 0.00142 -0.03336 C 0.00363 -0.04554 0.00788 -0.06107 0.01324 -0.0745 C 0.0186 -0.08793 0.02663 -0.10556 0.03388 -0.11374 C 0.04113 -0.12172 0.05185 -0.12193 0.05736 -0.12361 C 0.06272 -0.12528 0.06256 -0.12528 0.06618 -0.12361 C 0.06981 -0.12193 0.07454 -0.12109 0.07942 -0.11374 C 0.08415 -0.10619 0.09077 -0.08793 0.09549 -0.07849 C 0.10022 -0.06904 0.10542 -0.06589 0.10731 -0.05687 C 0.1092 -0.04785 0.10842 -0.03211 0.10731 -0.02371 C 0.10621 -0.01511 0.10369 -0.00692 0.10133 -0.00608 C 0.09912 -0.00503 0.09581 -0.00965 0.09408 -0.01762 C 0.09234 -0.02539 0.09408 -0.04092 0.09108 -0.05309 C 0.08825 -0.06505 0.08462 -0.07618 0.07643 -0.09024 C 0.06823 -0.1043 0.05689 -0.12424 0.04255 -0.13725 C 0.02821 -0.15026 0.00757 -0.1618 -0.0104 -0.16873 C -0.02852 -0.17565 -0.05105 -0.17691 -0.06618 -0.17838 C -0.08131 -0.18006 -0.08982 -0.18153 -0.10148 -0.17838 C -0.1133 -0.17544 -0.12748 -0.16873 -0.13678 -0.16096 C -0.14623 -0.15299 -0.1508 -0.14438 -0.15742 -0.13158 C -0.16404 -0.11857 -0.17349 -0.09674 -0.17649 -0.08247 C -0.17964 -0.06799 -0.17885 -0.05603 -0.17649 -0.04512 C -0.17428 -0.0342 -0.16861 -0.02476 -0.16325 -0.01762 C -0.15774 -0.01049 -0.14844 -0.00377 -0.14403 -0.00209 C -0.13977 -0.00042 -0.13851 -0.00377 -0.13678 -0.00797 C -0.13504 -0.01196 -0.13441 -0.02035 -0.13378 -0.02749 C -0.13331 -0.03462 -0.13504 -0.03903 -0.13378 -0.05099 C -0.13268 -0.06275 -0.13536 -0.08163 -0.12653 -0.09821 C -0.11771 -0.11458 -0.09596 -0.13893 -0.08084 -0.149 C -0.06587 -0.15928 -0.04964 -0.15634 -0.03545 -0.15886 C -0.02111 -0.16138 -0.00677 -0.1681 0.00441 -0.16474 C 0.01544 -0.16159 0.02427 -0.14795 0.03089 -0.13935 C 0.03751 -0.13074 0.04113 -0.12088 0.04412 -0.11374 C 0.04712 -0.1064 0.04665 -0.09674 0.04838 -0.09611 C 0.05011 -0.09527 0.04759 -0.10094 0.05437 -0.10996 C 0.06114 -0.11899 0.07911 -0.14501 0.08966 -0.15089 C 0.10022 -0.15676 0.10432 -0.14333 0.11756 -0.14564 C 0.13079 -0.14795 0.16798 -0.1597 0.16877 -0.16537 C 0.16956 -0.17103 0.14072 -0.1809 0.12213 -0.18027 C 0.10353 -0.17964 0.0758 -0.17292 0.05736 -0.16096 C 0.03877 -0.14879 0.02033 -0.12612 0.01024 -0.10787 C 0.00016 -0.08961 -0.00063 -0.0682 -0.00299 -0.05099 C -0.0052 -0.03357 -0.00063 -0.00293 -1.48125E-6 -3.87198E-6 Z " pathEditMode="relative" rAng="0" ptsTypes="aaaaaaaaaaaaaaaaaaaaaaaaaaaaaaaaaaaaaaaaaaa">
                                      <p:cBhvr>
                                        <p:cTn id="10" dur="3000" fill="hold"/>
                                        <p:tgtEl>
                                          <p:spTgt spid="7"/>
                                        </p:tgtEl>
                                        <p:attrNameLst>
                                          <p:attrName>ppt_x</p:attrName>
                                          <p:attrName>ppt_y</p:attrName>
                                        </p:attrNameLst>
                                      </p:cBhvr>
                                      <p:rCtr x="-5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32302"/>
            <a:ext cx="8712968" cy="707886"/>
          </a:xfrm>
          <a:prstGeom prst="rect">
            <a:avLst/>
          </a:prstGeom>
          <a:noFill/>
        </p:spPr>
        <p:txBody>
          <a:bodyPr wrap="square" rtlCol="0">
            <a:spAutoFit/>
          </a:bodyPr>
          <a:lstStyle/>
          <a:p>
            <a:r>
              <a:rPr lang="en-US" sz="4000" dirty="0" smtClean="0">
                <a:solidFill>
                  <a:srgbClr val="00220F"/>
                </a:solidFill>
                <a:latin typeface="Arial Rounded MT Bold" pitchFamily="34" charset="0"/>
              </a:rPr>
              <a:t>Phase diagram</a:t>
            </a:r>
            <a:r>
              <a:rPr lang="en-US" sz="3200" dirty="0" smtClean="0">
                <a:solidFill>
                  <a:srgbClr val="00220F"/>
                </a:solidFill>
                <a:latin typeface="Arial Rounded MT Bold" pitchFamily="34" charset="0"/>
              </a:rPr>
              <a:t> </a:t>
            </a:r>
            <a:r>
              <a:rPr lang="en-US" sz="2000" dirty="0" smtClean="0">
                <a:solidFill>
                  <a:schemeClr val="tx1">
                    <a:lumMod val="85000"/>
                    <a:lumOff val="15000"/>
                  </a:schemeClr>
                </a:solidFill>
                <a:latin typeface="Arial Rounded MT Bold" pitchFamily="34" charset="0"/>
              </a:rPr>
              <a:t>for  </a:t>
            </a:r>
            <a:r>
              <a:rPr lang="en-US" sz="2000" i="1" dirty="0" smtClean="0">
                <a:solidFill>
                  <a:schemeClr val="tx1">
                    <a:lumMod val="85000"/>
                    <a:lumOff val="15000"/>
                  </a:schemeClr>
                </a:solidFill>
                <a:latin typeface="Arial Rounded MT Bold" pitchFamily="34" charset="0"/>
              </a:rPr>
              <a:t>N</a:t>
            </a:r>
            <a:r>
              <a:rPr lang="en-US" sz="2000" dirty="0" smtClean="0">
                <a:solidFill>
                  <a:schemeClr val="tx1">
                    <a:lumMod val="85000"/>
                    <a:lumOff val="15000"/>
                  </a:schemeClr>
                </a:solidFill>
                <a:latin typeface="Arial Rounded MT Bold" pitchFamily="34" charset="0"/>
              </a:rPr>
              <a:t> = 1600,  </a:t>
            </a:r>
            <a:r>
              <a:rPr lang="en-US" sz="2000" i="1" dirty="0" smtClean="0">
                <a:solidFill>
                  <a:schemeClr val="tx1">
                    <a:lumMod val="85000"/>
                    <a:lumOff val="15000"/>
                  </a:schemeClr>
                </a:solidFill>
                <a:latin typeface="Arial Rounded MT Bold" pitchFamily="34" charset="0"/>
              </a:rPr>
              <a:t>P</a:t>
            </a:r>
            <a:r>
              <a:rPr lang="en-US" sz="2000" dirty="0" smtClean="0">
                <a:solidFill>
                  <a:schemeClr val="tx1">
                    <a:lumMod val="85000"/>
                    <a:lumOff val="15000"/>
                  </a:schemeClr>
                </a:solidFill>
                <a:latin typeface="Arial Rounded MT Bold" pitchFamily="34" charset="0"/>
              </a:rPr>
              <a:t> = 5  and  low </a:t>
            </a:r>
            <a:r>
              <a:rPr lang="en-US" sz="2000" i="1" dirty="0" smtClean="0">
                <a:solidFill>
                  <a:schemeClr val="tx1">
                    <a:lumMod val="85000"/>
                    <a:lumOff val="15000"/>
                  </a:schemeClr>
                </a:solidFill>
                <a:latin typeface="Arial Rounded MT Bold" pitchFamily="34" charset="0"/>
              </a:rPr>
              <a:t>T</a:t>
            </a:r>
            <a:r>
              <a:rPr lang="en-US" sz="2000" dirty="0" smtClean="0">
                <a:solidFill>
                  <a:schemeClr val="tx1">
                    <a:lumMod val="85000"/>
                    <a:lumOff val="15000"/>
                  </a:schemeClr>
                </a:solidFill>
                <a:latin typeface="Arial Rounded MT Bold" pitchFamily="34" charset="0"/>
              </a:rPr>
              <a:t>  </a:t>
            </a:r>
            <a:r>
              <a:rPr lang="en-US" dirty="0" smtClean="0">
                <a:solidFill>
                  <a:schemeClr val="tx1">
                    <a:lumMod val="50000"/>
                    <a:lumOff val="50000"/>
                  </a:schemeClr>
                </a:solidFill>
                <a:latin typeface="Arial Rounded MT Bold" pitchFamily="34" charset="0"/>
              </a:rPr>
              <a:t>(=0.1)</a:t>
            </a:r>
            <a:endParaRPr lang="en-US" sz="2400" dirty="0">
              <a:solidFill>
                <a:schemeClr val="tx1">
                  <a:lumMod val="50000"/>
                  <a:lumOff val="50000"/>
                </a:schemeClr>
              </a:solidFill>
              <a:latin typeface="Arial Rounded MT Bold" pitchFamily="34" charset="0"/>
            </a:endParaRPr>
          </a:p>
        </p:txBody>
      </p:sp>
      <p:pic>
        <p:nvPicPr>
          <p:cNvPr id="7577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7901" y="1412777"/>
            <a:ext cx="3640564" cy="337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429" y="1340767"/>
            <a:ext cx="5065644" cy="30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23527" y="4617280"/>
            <a:ext cx="2448273" cy="1454244"/>
          </a:xfrm>
          <a:prstGeom prst="rect">
            <a:avLst/>
          </a:prstGeom>
          <a:noFill/>
        </p:spPr>
        <p:txBody>
          <a:bodyPr wrap="square" rtlCol="0">
            <a:spAutoFit/>
          </a:bodyPr>
          <a:lstStyle/>
          <a:p>
            <a:pPr>
              <a:spcBef>
                <a:spcPts val="1200"/>
              </a:spcBef>
            </a:pPr>
            <a:r>
              <a:rPr lang="en-US" b="1" dirty="0" smtClean="0">
                <a:solidFill>
                  <a:srgbClr val="00220F"/>
                </a:solidFill>
              </a:rPr>
              <a:t>Equilibrium</a:t>
            </a:r>
          </a:p>
          <a:p>
            <a:pPr marL="321750" indent="-285750">
              <a:spcBef>
                <a:spcPts val="900"/>
              </a:spcBef>
              <a:buSzPct val="85000"/>
              <a:buBlip>
                <a:blip r:embed="rId5"/>
              </a:buBlip>
            </a:pPr>
            <a:r>
              <a:rPr lang="en-US" sz="1600" dirty="0" smtClean="0">
                <a:solidFill>
                  <a:srgbClr val="00220F"/>
                </a:solidFill>
              </a:rPr>
              <a:t> </a:t>
            </a:r>
            <a:r>
              <a:rPr lang="en-US" sz="1600" b="1" dirty="0" smtClean="0">
                <a:solidFill>
                  <a:srgbClr val="00220F"/>
                </a:solidFill>
              </a:rPr>
              <a:t>Ph</a:t>
            </a:r>
            <a:r>
              <a:rPr lang="en-US" sz="1600" b="1" baseline="-25000" dirty="0" smtClean="0">
                <a:solidFill>
                  <a:srgbClr val="00220F"/>
                </a:solidFill>
              </a:rPr>
              <a:t>1 </a:t>
            </a:r>
            <a:r>
              <a:rPr lang="en-US" sz="1600" dirty="0" smtClean="0">
                <a:solidFill>
                  <a:srgbClr val="00220F"/>
                </a:solidFill>
              </a:rPr>
              <a:t>: </a:t>
            </a:r>
            <a:r>
              <a:rPr lang="en-US" sz="1400" dirty="0" smtClean="0">
                <a:solidFill>
                  <a:srgbClr val="00220F"/>
                </a:solidFill>
              </a:rPr>
              <a:t>memory phase</a:t>
            </a:r>
          </a:p>
          <a:p>
            <a:pPr marL="321750" indent="-285750">
              <a:spcBef>
                <a:spcPts val="900"/>
              </a:spcBef>
              <a:buSzPct val="85000"/>
              <a:buBlip>
                <a:blip r:embed="rId5"/>
              </a:buBlip>
            </a:pPr>
            <a:r>
              <a:rPr lang="en-US" sz="1600" dirty="0" smtClean="0">
                <a:solidFill>
                  <a:srgbClr val="00220F"/>
                </a:solidFill>
              </a:rPr>
              <a:t> </a:t>
            </a:r>
            <a:r>
              <a:rPr lang="en-US" sz="1600" b="1" dirty="0" smtClean="0">
                <a:solidFill>
                  <a:srgbClr val="00220F"/>
                </a:solidFill>
              </a:rPr>
              <a:t>Ph</a:t>
            </a:r>
            <a:r>
              <a:rPr lang="en-US" sz="1600" b="1" baseline="-25000" dirty="0" smtClean="0">
                <a:solidFill>
                  <a:srgbClr val="00220F"/>
                </a:solidFill>
              </a:rPr>
              <a:t>2 </a:t>
            </a:r>
            <a:r>
              <a:rPr lang="en-US" sz="1600" dirty="0" smtClean="0">
                <a:solidFill>
                  <a:srgbClr val="00220F"/>
                </a:solidFill>
              </a:rPr>
              <a:t>: </a:t>
            </a:r>
            <a:r>
              <a:rPr lang="en-US" sz="1400" dirty="0" smtClean="0">
                <a:solidFill>
                  <a:srgbClr val="00220F"/>
                </a:solidFill>
              </a:rPr>
              <a:t>mixture phase</a:t>
            </a:r>
            <a:endParaRPr lang="en-US" sz="1600" dirty="0" smtClean="0">
              <a:solidFill>
                <a:srgbClr val="00220F"/>
              </a:solidFill>
            </a:endParaRPr>
          </a:p>
          <a:p>
            <a:pPr marL="321750" indent="-285750">
              <a:spcBef>
                <a:spcPts val="900"/>
              </a:spcBef>
              <a:buSzPct val="85000"/>
              <a:buBlip>
                <a:blip r:embed="rId5"/>
              </a:buBlip>
            </a:pPr>
            <a:r>
              <a:rPr lang="en-US" sz="1600" dirty="0" smtClean="0">
                <a:solidFill>
                  <a:srgbClr val="00220F"/>
                </a:solidFill>
              </a:rPr>
              <a:t> </a:t>
            </a:r>
            <a:r>
              <a:rPr lang="en-US" sz="1600" b="1" dirty="0" smtClean="0">
                <a:solidFill>
                  <a:srgbClr val="00220F"/>
                </a:solidFill>
              </a:rPr>
              <a:t>Ph</a:t>
            </a:r>
            <a:r>
              <a:rPr lang="en-US" sz="1600" b="1" baseline="-25000" dirty="0" smtClean="0">
                <a:solidFill>
                  <a:srgbClr val="00220F"/>
                </a:solidFill>
              </a:rPr>
              <a:t>3 </a:t>
            </a:r>
            <a:r>
              <a:rPr lang="en-US" sz="1600" dirty="0" smtClean="0">
                <a:solidFill>
                  <a:srgbClr val="00220F"/>
                </a:solidFill>
              </a:rPr>
              <a:t>: </a:t>
            </a:r>
            <a:r>
              <a:rPr lang="en-US" sz="1400" dirty="0" smtClean="0">
                <a:solidFill>
                  <a:srgbClr val="00220F"/>
                </a:solidFill>
              </a:rPr>
              <a:t>disordered phase</a:t>
            </a:r>
          </a:p>
        </p:txBody>
      </p:sp>
      <p:sp>
        <p:nvSpPr>
          <p:cNvPr id="7" name="6 CuadroTexto"/>
          <p:cNvSpPr txBox="1"/>
          <p:nvPr/>
        </p:nvSpPr>
        <p:spPr>
          <a:xfrm>
            <a:off x="2987824" y="4617280"/>
            <a:ext cx="5256584" cy="1454244"/>
          </a:xfrm>
          <a:prstGeom prst="rect">
            <a:avLst/>
          </a:prstGeom>
          <a:noFill/>
        </p:spPr>
        <p:txBody>
          <a:bodyPr wrap="square" rtlCol="0">
            <a:spAutoFit/>
          </a:bodyPr>
          <a:lstStyle/>
          <a:p>
            <a:pPr>
              <a:spcBef>
                <a:spcPts val="1200"/>
              </a:spcBef>
            </a:pPr>
            <a:r>
              <a:rPr lang="en-US" b="1" dirty="0" smtClean="0">
                <a:solidFill>
                  <a:srgbClr val="00220F"/>
                </a:solidFill>
              </a:rPr>
              <a:t>Nonequilibrium</a:t>
            </a:r>
          </a:p>
          <a:p>
            <a:pPr marL="321750" indent="-285750">
              <a:spcBef>
                <a:spcPts val="900"/>
              </a:spcBef>
              <a:buSzPct val="85000"/>
              <a:buBlip>
                <a:blip r:embed="rId5"/>
              </a:buBlip>
            </a:pPr>
            <a:r>
              <a:rPr lang="en-US" sz="1600" dirty="0" smtClean="0">
                <a:solidFill>
                  <a:srgbClr val="00220F"/>
                </a:solidFill>
              </a:rPr>
              <a:t> </a:t>
            </a:r>
            <a:r>
              <a:rPr lang="en-US" sz="1600" b="1" dirty="0" smtClean="0">
                <a:solidFill>
                  <a:srgbClr val="00220F"/>
                </a:solidFill>
              </a:rPr>
              <a:t>Ph</a:t>
            </a:r>
            <a:r>
              <a:rPr lang="en-US" sz="1600" b="1" baseline="-25000" dirty="0" smtClean="0">
                <a:solidFill>
                  <a:srgbClr val="00220F"/>
                </a:solidFill>
              </a:rPr>
              <a:t>4 </a:t>
            </a:r>
            <a:r>
              <a:rPr lang="en-US" sz="1600" dirty="0" smtClean="0">
                <a:solidFill>
                  <a:srgbClr val="00220F"/>
                </a:solidFill>
              </a:rPr>
              <a:t>: </a:t>
            </a:r>
            <a:r>
              <a:rPr lang="en-US" sz="1400" dirty="0" smtClean="0">
                <a:solidFill>
                  <a:srgbClr val="00220F"/>
                </a:solidFill>
              </a:rPr>
              <a:t>irregular roaming</a:t>
            </a:r>
          </a:p>
          <a:p>
            <a:pPr marL="321750" indent="-285750">
              <a:spcBef>
                <a:spcPts val="900"/>
              </a:spcBef>
              <a:buSzPct val="85000"/>
              <a:buBlip>
                <a:blip r:embed="rId5"/>
              </a:buBlip>
            </a:pPr>
            <a:r>
              <a:rPr lang="en-US" sz="1600" dirty="0" smtClean="0">
                <a:solidFill>
                  <a:srgbClr val="00220F"/>
                </a:solidFill>
              </a:rPr>
              <a:t> </a:t>
            </a:r>
            <a:r>
              <a:rPr lang="en-US" sz="1600" b="1" dirty="0" smtClean="0">
                <a:solidFill>
                  <a:srgbClr val="00220F"/>
                </a:solidFill>
              </a:rPr>
              <a:t>Ph</a:t>
            </a:r>
            <a:r>
              <a:rPr lang="en-US" sz="1600" b="1" baseline="-25000" dirty="0" smtClean="0">
                <a:solidFill>
                  <a:srgbClr val="00220F"/>
                </a:solidFill>
              </a:rPr>
              <a:t>5 </a:t>
            </a:r>
            <a:r>
              <a:rPr lang="en-US" sz="1600" dirty="0" smtClean="0">
                <a:solidFill>
                  <a:srgbClr val="00220F"/>
                </a:solidFill>
              </a:rPr>
              <a:t>: </a:t>
            </a:r>
            <a:r>
              <a:rPr lang="en-US" sz="1400" dirty="0" smtClean="0">
                <a:solidFill>
                  <a:srgbClr val="00220F"/>
                </a:solidFill>
              </a:rPr>
              <a:t>irregular roaming randomly interrupted by oscillations </a:t>
            </a:r>
          </a:p>
          <a:p>
            <a:pPr marL="321750" indent="-285750">
              <a:spcBef>
                <a:spcPts val="900"/>
              </a:spcBef>
              <a:buSzPct val="85000"/>
              <a:buBlip>
                <a:blip r:embed="rId5"/>
              </a:buBlip>
            </a:pPr>
            <a:r>
              <a:rPr lang="en-US" sz="1600" b="1" dirty="0" smtClean="0">
                <a:solidFill>
                  <a:srgbClr val="00220F"/>
                </a:solidFill>
              </a:rPr>
              <a:t> Ph</a:t>
            </a:r>
            <a:r>
              <a:rPr lang="en-US" sz="1600" b="1" baseline="-25000" dirty="0" smtClean="0">
                <a:solidFill>
                  <a:srgbClr val="00220F"/>
                </a:solidFill>
              </a:rPr>
              <a:t>6 </a:t>
            </a:r>
            <a:r>
              <a:rPr lang="en-US" sz="1600" dirty="0" smtClean="0">
                <a:solidFill>
                  <a:srgbClr val="00220F"/>
                </a:solidFill>
              </a:rPr>
              <a:t>: </a:t>
            </a:r>
            <a:r>
              <a:rPr lang="en-US" sz="1400" dirty="0" smtClean="0">
                <a:solidFill>
                  <a:srgbClr val="00220F"/>
                </a:solidFill>
              </a:rPr>
              <a:t>pure pattern–</a:t>
            </a:r>
            <a:r>
              <a:rPr lang="en-US" sz="1400" dirty="0" err="1" smtClean="0">
                <a:solidFill>
                  <a:srgbClr val="00220F"/>
                </a:solidFill>
              </a:rPr>
              <a:t>antipattern</a:t>
            </a:r>
            <a:r>
              <a:rPr lang="en-US" sz="1400" dirty="0" smtClean="0">
                <a:solidFill>
                  <a:srgbClr val="00220F"/>
                </a:solidFill>
              </a:rPr>
              <a:t> oscillations</a:t>
            </a:r>
          </a:p>
        </p:txBody>
      </p:sp>
    </p:spTree>
    <p:extLst>
      <p:ext uri="{BB962C8B-B14F-4D97-AF65-F5344CB8AC3E}">
        <p14:creationId xmlns:p14="http://schemas.microsoft.com/office/powerpoint/2010/main" val="10215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7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500"/>
                                  </p:stCondLst>
                                  <p:childTnLst>
                                    <p:set>
                                      <p:cBhvr>
                                        <p:cTn id="31" dur="1" fill="hold">
                                          <p:stCondLst>
                                            <p:cond delay="0"/>
                                          </p:stCondLst>
                                        </p:cTn>
                                        <p:tgtEl>
                                          <p:spTgt spid="7">
                                            <p:txEl>
                                              <p:pRg st="2" end="2"/>
                                            </p:txEl>
                                          </p:spTgt>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50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3528" y="615826"/>
            <a:ext cx="8820472" cy="796950"/>
          </a:xfrm>
        </p:spPr>
        <p:txBody>
          <a:bodyPr>
            <a:normAutofit fontScale="90000"/>
          </a:bodyPr>
          <a:lstStyle/>
          <a:p>
            <a:r>
              <a:rPr lang="en-US" sz="3400" b="1" dirty="0" smtClean="0">
                <a:solidFill>
                  <a:srgbClr val="00220F"/>
                </a:solidFill>
                <a:latin typeface="Calibri" pitchFamily="34" charset="0"/>
                <a:cs typeface="Calibri" pitchFamily="34" charset="0"/>
              </a:rPr>
              <a:t>C</a:t>
            </a:r>
            <a:r>
              <a:rPr lang="en-US" sz="3400" b="1" cap="none" dirty="0" smtClean="0">
                <a:solidFill>
                  <a:srgbClr val="00220F"/>
                </a:solidFill>
                <a:latin typeface="Calibri" pitchFamily="34" charset="0"/>
                <a:cs typeface="Calibri" pitchFamily="34" charset="0"/>
              </a:rPr>
              <a:t>ritical behavior as irregular dynamics is approached </a:t>
            </a:r>
            <a:r>
              <a:rPr lang="en-US" sz="3100" b="1" cap="none" dirty="0" smtClean="0">
                <a:solidFill>
                  <a:schemeClr val="tx1">
                    <a:lumMod val="75000"/>
                    <a:lumOff val="25000"/>
                  </a:schemeClr>
                </a:solidFill>
                <a:latin typeface="Calibri" pitchFamily="34" charset="0"/>
                <a:cs typeface="Calibri" pitchFamily="34" charset="0"/>
              </a:rPr>
              <a:t/>
            </a:r>
            <a:br>
              <a:rPr lang="en-US" sz="3100" b="1" cap="none" dirty="0" smtClean="0">
                <a:solidFill>
                  <a:schemeClr val="tx1">
                    <a:lumMod val="75000"/>
                    <a:lumOff val="25000"/>
                  </a:schemeClr>
                </a:solidFill>
                <a:latin typeface="Calibri" pitchFamily="34" charset="0"/>
                <a:cs typeface="Calibri" pitchFamily="34" charset="0"/>
              </a:rPr>
            </a:br>
            <a:r>
              <a:rPr lang="en-US" sz="2000" b="1" cap="none" dirty="0" smtClean="0">
                <a:solidFill>
                  <a:schemeClr val="tx1">
                    <a:lumMod val="75000"/>
                    <a:lumOff val="25000"/>
                  </a:schemeClr>
                </a:solidFill>
                <a:latin typeface="Calibri" pitchFamily="34" charset="0"/>
                <a:cs typeface="Calibri" pitchFamily="34" charset="0"/>
              </a:rPr>
              <a:t>(i.e., memory phase Ph</a:t>
            </a:r>
            <a:r>
              <a:rPr lang="en-US" sz="2000" b="1" cap="none" baseline="-25000" dirty="0" smtClean="0">
                <a:solidFill>
                  <a:schemeClr val="tx1">
                    <a:lumMod val="75000"/>
                    <a:lumOff val="25000"/>
                  </a:schemeClr>
                </a:solidFill>
                <a:latin typeface="Calibri" pitchFamily="34" charset="0"/>
                <a:cs typeface="Calibri" pitchFamily="34" charset="0"/>
              </a:rPr>
              <a:t>1</a:t>
            </a:r>
            <a:r>
              <a:rPr lang="en-US" sz="2000" b="1" cap="none" dirty="0" smtClean="0">
                <a:solidFill>
                  <a:schemeClr val="tx1">
                    <a:lumMod val="75000"/>
                    <a:lumOff val="25000"/>
                  </a:schemeClr>
                </a:solidFill>
                <a:latin typeface="Calibri" pitchFamily="34" charset="0"/>
                <a:cs typeface="Calibri" pitchFamily="34" charset="0"/>
              </a:rPr>
              <a:t>  →  Irregular roaming Ph</a:t>
            </a:r>
            <a:r>
              <a:rPr lang="en-US" sz="2000" b="1" cap="none" baseline="-25000" dirty="0" smtClean="0">
                <a:solidFill>
                  <a:schemeClr val="tx1">
                    <a:lumMod val="75000"/>
                    <a:lumOff val="25000"/>
                  </a:schemeClr>
                </a:solidFill>
                <a:latin typeface="Calibri" pitchFamily="34" charset="0"/>
                <a:cs typeface="Calibri" pitchFamily="34" charset="0"/>
              </a:rPr>
              <a:t>4 </a:t>
            </a:r>
            <a:r>
              <a:rPr lang="en-US" sz="2000" b="1" cap="none" dirty="0" smtClean="0">
                <a:solidFill>
                  <a:schemeClr val="tx1">
                    <a:lumMod val="75000"/>
                    <a:lumOff val="25000"/>
                  </a:schemeClr>
                </a:solidFill>
                <a:latin typeface="Calibri" pitchFamily="34" charset="0"/>
                <a:cs typeface="Calibri" pitchFamily="34" charset="0"/>
              </a:rPr>
              <a:t> or Ph</a:t>
            </a:r>
            <a:r>
              <a:rPr lang="en-US" sz="2000" b="1" cap="none" baseline="-25000" dirty="0" smtClean="0">
                <a:solidFill>
                  <a:schemeClr val="tx1">
                    <a:lumMod val="75000"/>
                    <a:lumOff val="25000"/>
                  </a:schemeClr>
                </a:solidFill>
                <a:latin typeface="Calibri" pitchFamily="34" charset="0"/>
                <a:cs typeface="Calibri" pitchFamily="34" charset="0"/>
              </a:rPr>
              <a:t>5</a:t>
            </a:r>
            <a:r>
              <a:rPr lang="en-US" sz="2000" b="1" cap="none" dirty="0" smtClean="0">
                <a:solidFill>
                  <a:schemeClr val="tx1">
                    <a:lumMod val="75000"/>
                    <a:lumOff val="25000"/>
                  </a:schemeClr>
                </a:solidFill>
                <a:latin typeface="Calibri" pitchFamily="34" charset="0"/>
                <a:cs typeface="Calibri" pitchFamily="34" charset="0"/>
              </a:rPr>
              <a:t>;  </a:t>
            </a:r>
            <a:r>
              <a:rPr lang="en-US" sz="2000" cap="none" dirty="0" smtClean="0">
                <a:solidFill>
                  <a:schemeClr val="tx1">
                    <a:lumMod val="75000"/>
                    <a:lumOff val="25000"/>
                  </a:schemeClr>
                </a:solidFill>
                <a:latin typeface="Calibri" pitchFamily="34" charset="0"/>
                <a:cs typeface="Calibri" pitchFamily="34" charset="0"/>
              </a:rPr>
              <a:t>at low </a:t>
            </a:r>
            <a:r>
              <a:rPr lang="en-US" sz="2000" i="1" cap="none" dirty="0" smtClean="0">
                <a:solidFill>
                  <a:schemeClr val="tx1">
                    <a:lumMod val="75000"/>
                    <a:lumOff val="25000"/>
                  </a:schemeClr>
                </a:solidFill>
                <a:latin typeface="Calibri" pitchFamily="34" charset="0"/>
                <a:cs typeface="Calibri" pitchFamily="34" charset="0"/>
              </a:rPr>
              <a:t>T </a:t>
            </a:r>
            <a:r>
              <a:rPr lang="en-US" sz="2000" b="1" cap="none" dirty="0" smtClean="0">
                <a:solidFill>
                  <a:schemeClr val="tx1">
                    <a:lumMod val="75000"/>
                    <a:lumOff val="25000"/>
                  </a:schemeClr>
                </a:solidFill>
                <a:latin typeface="Calibri" pitchFamily="34" charset="0"/>
                <a:cs typeface="Calibri" pitchFamily="34" charset="0"/>
              </a:rPr>
              <a:t>)</a:t>
            </a:r>
            <a:endParaRPr lang="en-US" sz="2000" b="1" cap="none" dirty="0">
              <a:solidFill>
                <a:schemeClr val="tx1">
                  <a:lumMod val="75000"/>
                  <a:lumOff val="25000"/>
                </a:schemeClr>
              </a:solidFill>
              <a:latin typeface="Calibri" pitchFamily="34" charset="0"/>
              <a:cs typeface="Calibri" pitchFamily="34" charset="0"/>
            </a:endParaRPr>
          </a:p>
        </p:txBody>
      </p:sp>
      <p:sp>
        <p:nvSpPr>
          <p:cNvPr id="4" name="3 Marcador de contenido"/>
          <p:cNvSpPr>
            <a:spLocks noGrp="1"/>
          </p:cNvSpPr>
          <p:nvPr>
            <p:ph sz="half" idx="1"/>
          </p:nvPr>
        </p:nvSpPr>
        <p:spPr>
          <a:xfrm>
            <a:off x="395536" y="4941169"/>
            <a:ext cx="8856984" cy="1584176"/>
          </a:xfrm>
        </p:spPr>
        <p:txBody>
          <a:bodyPr>
            <a:normAutofit/>
          </a:bodyPr>
          <a:lstStyle/>
          <a:p>
            <a:pPr marL="0" indent="0">
              <a:buNone/>
            </a:pPr>
            <a:r>
              <a:rPr lang="en-US" sz="2600" b="1" dirty="0" smtClean="0">
                <a:solidFill>
                  <a:schemeClr val="tx1">
                    <a:lumMod val="85000"/>
                    <a:lumOff val="15000"/>
                  </a:schemeClr>
                </a:solidFill>
              </a:rPr>
              <a:t>large </a:t>
            </a:r>
            <a:r>
              <a:rPr lang="en-US" sz="2600" b="1" i="1" dirty="0" smtClean="0">
                <a:solidFill>
                  <a:schemeClr val="tx1">
                    <a:lumMod val="85000"/>
                    <a:lumOff val="15000"/>
                  </a:schemeClr>
                </a:solidFill>
              </a:rPr>
              <a:t>N</a:t>
            </a:r>
            <a:r>
              <a:rPr lang="en-US" sz="2600" b="1" dirty="0" smtClean="0">
                <a:solidFill>
                  <a:schemeClr val="tx1">
                    <a:lumMod val="85000"/>
                    <a:lumOff val="15000"/>
                  </a:schemeClr>
                </a:solidFill>
              </a:rPr>
              <a:t> (and </a:t>
            </a:r>
            <a:r>
              <a:rPr lang="en-US" sz="2600" b="1" i="1" dirty="0" smtClean="0">
                <a:solidFill>
                  <a:schemeClr val="tx1">
                    <a:lumMod val="85000"/>
                    <a:lumOff val="15000"/>
                  </a:schemeClr>
                </a:solidFill>
              </a:rPr>
              <a:t>P</a:t>
            </a:r>
            <a:r>
              <a:rPr lang="en-US" sz="2600" b="1" dirty="0" smtClean="0">
                <a:solidFill>
                  <a:schemeClr val="tx1">
                    <a:lumMod val="85000"/>
                    <a:lumOff val="15000"/>
                  </a:schemeClr>
                </a:solidFill>
              </a:rPr>
              <a:t>)</a:t>
            </a:r>
            <a:r>
              <a:rPr lang="en-US" sz="2800" dirty="0" smtClean="0"/>
              <a:t> </a:t>
            </a:r>
            <a:r>
              <a:rPr lang="en-US" sz="1600" dirty="0" smtClean="0">
                <a:solidFill>
                  <a:srgbClr val="00B050"/>
                </a:solidFill>
              </a:rPr>
              <a:t>(e.g., </a:t>
            </a:r>
            <a:r>
              <a:rPr lang="en-US" sz="1600" i="1" dirty="0" smtClean="0">
                <a:solidFill>
                  <a:srgbClr val="00B050"/>
                </a:solidFill>
              </a:rPr>
              <a:t>N</a:t>
            </a:r>
            <a:r>
              <a:rPr lang="en-US" sz="1600" dirty="0" smtClean="0">
                <a:solidFill>
                  <a:srgbClr val="00B050"/>
                </a:solidFill>
              </a:rPr>
              <a:t>=6400, </a:t>
            </a:r>
            <a:r>
              <a:rPr lang="en-US" sz="1600" i="1" dirty="0" smtClean="0">
                <a:solidFill>
                  <a:srgbClr val="00B050"/>
                </a:solidFill>
              </a:rPr>
              <a:t>P</a:t>
            </a:r>
            <a:r>
              <a:rPr lang="en-US" sz="1600" dirty="0" smtClean="0">
                <a:solidFill>
                  <a:srgbClr val="00B050"/>
                </a:solidFill>
              </a:rPr>
              <a:t>=40)</a:t>
            </a:r>
            <a:r>
              <a:rPr lang="en-US" sz="2800" dirty="0" smtClean="0">
                <a:solidFill>
                  <a:srgbClr val="00B050"/>
                </a:solidFill>
              </a:rPr>
              <a:t> </a:t>
            </a:r>
            <a:r>
              <a:rPr lang="en-US" sz="2800" dirty="0" smtClean="0">
                <a:solidFill>
                  <a:schemeClr val="tx1"/>
                </a:solidFill>
                <a:latin typeface="Cambria"/>
              </a:rPr>
              <a:t>⇨</a:t>
            </a:r>
            <a:r>
              <a:rPr lang="en-US" sz="2800" dirty="0" smtClean="0"/>
              <a:t> </a:t>
            </a:r>
            <a:r>
              <a:rPr lang="en-US" sz="2800" b="1" dirty="0" smtClean="0">
                <a:solidFill>
                  <a:srgbClr val="FF0000"/>
                </a:solidFill>
              </a:rPr>
              <a:t>criticality  ~∆</a:t>
            </a:r>
            <a:r>
              <a:rPr lang="el-GR" sz="2800" b="1" i="1" dirty="0" smtClean="0">
                <a:solidFill>
                  <a:srgbClr val="FF0000"/>
                </a:solidFill>
              </a:rPr>
              <a:t>τ</a:t>
            </a:r>
            <a:r>
              <a:rPr lang="es-ES" sz="2800" b="1" i="1" dirty="0" smtClean="0">
                <a:solidFill>
                  <a:srgbClr val="FF0000"/>
                </a:solidFill>
              </a:rPr>
              <a:t> </a:t>
            </a:r>
            <a:r>
              <a:rPr lang="el-GR" sz="2800" b="1" i="1" baseline="30000" dirty="0" smtClean="0">
                <a:solidFill>
                  <a:srgbClr val="FF0000"/>
                </a:solidFill>
                <a:latin typeface="Franklin Gothic Book"/>
              </a:rPr>
              <a:t>−α</a:t>
            </a:r>
            <a:r>
              <a:rPr lang="es-ES" sz="2800" dirty="0" smtClean="0">
                <a:latin typeface="Franklin Gothic Book"/>
              </a:rPr>
              <a:t>,  </a:t>
            </a:r>
            <a:r>
              <a:rPr lang="el-GR" sz="2400" i="1" dirty="0">
                <a:latin typeface="Franklin Gothic Book"/>
              </a:rPr>
              <a:t>α</a:t>
            </a:r>
            <a:r>
              <a:rPr lang="es-ES" sz="2400" i="1" dirty="0" smtClean="0">
                <a:latin typeface="Franklin Gothic Book"/>
              </a:rPr>
              <a:t> </a:t>
            </a:r>
            <a:r>
              <a:rPr lang="el-GR" sz="2400" dirty="0" smtClean="0">
                <a:latin typeface="Franklin Gothic Book"/>
              </a:rPr>
              <a:t>≈</a:t>
            </a:r>
            <a:r>
              <a:rPr lang="es-ES" sz="2400" dirty="0" smtClean="0">
                <a:latin typeface="Franklin Gothic Book"/>
              </a:rPr>
              <a:t> 1−2</a:t>
            </a:r>
            <a:r>
              <a:rPr lang="es-ES" sz="2800" dirty="0" smtClean="0">
                <a:latin typeface="Franklin Gothic Book"/>
              </a:rPr>
              <a:t> </a:t>
            </a:r>
          </a:p>
          <a:p>
            <a:pPr marL="0" indent="0">
              <a:buNone/>
            </a:pPr>
            <a:r>
              <a:rPr lang="en-US" sz="2300" dirty="0" smtClean="0">
                <a:solidFill>
                  <a:srgbClr val="00B050"/>
                </a:solidFill>
              </a:rPr>
              <a:t>(same from Fourier spectra: non-Gaussian 1/</a:t>
            </a:r>
            <a:r>
              <a:rPr lang="en-US" sz="2300" i="1" dirty="0" smtClean="0">
                <a:solidFill>
                  <a:srgbClr val="00B050"/>
                </a:solidFill>
              </a:rPr>
              <a:t>f</a:t>
            </a:r>
            <a:r>
              <a:rPr lang="en-US" sz="2300" dirty="0" smtClean="0">
                <a:solidFill>
                  <a:srgbClr val="00B050"/>
                </a:solidFill>
              </a:rPr>
              <a:t> noise as  Ph</a:t>
            </a:r>
            <a:r>
              <a:rPr lang="en-US" sz="2300" baseline="-25000" dirty="0" smtClean="0">
                <a:solidFill>
                  <a:srgbClr val="00B050"/>
                </a:solidFill>
              </a:rPr>
              <a:t>1</a:t>
            </a:r>
            <a:r>
              <a:rPr lang="en-US" sz="2300" dirty="0" smtClean="0">
                <a:solidFill>
                  <a:srgbClr val="00B050"/>
                </a:solidFill>
              </a:rPr>
              <a:t> → Ph</a:t>
            </a:r>
            <a:r>
              <a:rPr lang="en-US" sz="2300" baseline="-25000" dirty="0" smtClean="0">
                <a:solidFill>
                  <a:srgbClr val="00B050"/>
                </a:solidFill>
              </a:rPr>
              <a:t>4</a:t>
            </a:r>
            <a:r>
              <a:rPr lang="en-US" sz="2300" dirty="0" smtClean="0">
                <a:solidFill>
                  <a:srgbClr val="00B050"/>
                </a:solidFill>
              </a:rPr>
              <a:t>)</a:t>
            </a:r>
            <a:endParaRPr lang="en-US" sz="2300" dirty="0">
              <a:solidFill>
                <a:srgbClr val="00B050"/>
              </a:solidFill>
            </a:endParaRPr>
          </a:p>
        </p:txBody>
      </p:sp>
      <p:pic>
        <p:nvPicPr>
          <p:cNvPr id="7885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5976" y="2025144"/>
            <a:ext cx="3976739" cy="2700000"/>
          </a:xfrm>
          <a:prstGeom prst="rect">
            <a:avLst/>
          </a:prstGeom>
          <a:noFill/>
          <a:ln w="9525">
            <a:noFill/>
            <a:miter lim="800000"/>
            <a:headEnd/>
            <a:tailEnd/>
          </a:ln>
          <a:effectLst/>
        </p:spPr>
      </p:pic>
      <p:pic>
        <p:nvPicPr>
          <p:cNvPr id="8704" name="Picture 5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2" y="2009209"/>
            <a:ext cx="3445411"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932040" y="3585790"/>
            <a:ext cx="1872208" cy="923330"/>
          </a:xfrm>
          <a:prstGeom prst="rect">
            <a:avLst/>
          </a:prstGeom>
          <a:noFill/>
        </p:spPr>
        <p:txBody>
          <a:bodyPr wrap="square" rtlCol="0">
            <a:spAutoFit/>
          </a:bodyPr>
          <a:lstStyle/>
          <a:p>
            <a:r>
              <a:rPr lang="el-GR" b="1" i="1" dirty="0" smtClean="0"/>
              <a:t>ρ</a:t>
            </a:r>
            <a:r>
              <a:rPr lang="es-ES" b="1" dirty="0" smtClean="0"/>
              <a:t> = 0.325 ≈ </a:t>
            </a:r>
            <a:r>
              <a:rPr lang="el-GR" b="1" i="1" dirty="0" smtClean="0"/>
              <a:t>ρ</a:t>
            </a:r>
            <a:r>
              <a:rPr lang="es-ES" b="1" baseline="-25000" dirty="0" smtClean="0"/>
              <a:t>C</a:t>
            </a:r>
          </a:p>
          <a:p>
            <a:r>
              <a:rPr lang="es-ES" b="1" i="1" dirty="0" smtClean="0">
                <a:sym typeface="Symbol"/>
              </a:rPr>
              <a:t> </a:t>
            </a:r>
            <a:r>
              <a:rPr lang="es-ES" b="1" dirty="0" smtClean="0">
                <a:sym typeface="Symbol"/>
              </a:rPr>
              <a:t>= </a:t>
            </a:r>
            <a:r>
              <a:rPr lang="es-ES" b="1" dirty="0" smtClean="0">
                <a:latin typeface="Franklin Gothic Book"/>
                <a:sym typeface="Symbol"/>
              </a:rPr>
              <a:t>−</a:t>
            </a:r>
            <a:r>
              <a:rPr lang="es-ES" b="1" dirty="0" smtClean="0">
                <a:sym typeface="Symbol"/>
              </a:rPr>
              <a:t>0.8</a:t>
            </a:r>
          </a:p>
          <a:p>
            <a:r>
              <a:rPr lang="es-ES" b="1" i="1" dirty="0" smtClean="0"/>
              <a:t>T</a:t>
            </a:r>
            <a:r>
              <a:rPr lang="es-ES" b="1" dirty="0" smtClean="0"/>
              <a:t> = 0.01</a:t>
            </a:r>
          </a:p>
        </p:txBody>
      </p:sp>
      <p:sp>
        <p:nvSpPr>
          <p:cNvPr id="6" name="5 CuadroTexto"/>
          <p:cNvSpPr txBox="1"/>
          <p:nvPr/>
        </p:nvSpPr>
        <p:spPr>
          <a:xfrm>
            <a:off x="611560" y="1484785"/>
            <a:ext cx="8064896" cy="369332"/>
          </a:xfrm>
          <a:prstGeom prst="rect">
            <a:avLst/>
          </a:prstGeom>
          <a:noFill/>
        </p:spPr>
        <p:txBody>
          <a:bodyPr wrap="square" rtlCol="0">
            <a:spAutoFit/>
          </a:bodyPr>
          <a:lstStyle/>
          <a:p>
            <a:r>
              <a:rPr lang="en-US" dirty="0" smtClean="0"/>
              <a:t>Distribution of times of permanence around a value of the local field </a:t>
            </a:r>
            <a:r>
              <a:rPr lang="en-US" i="1" dirty="0" smtClean="0"/>
              <a:t>h</a:t>
            </a:r>
            <a:r>
              <a:rPr lang="en-US" dirty="0" smtClean="0"/>
              <a:t>  (</a:t>
            </a:r>
            <a:r>
              <a:rPr lang="es-ES" sz="1400" dirty="0"/>
              <a:t>∆</a:t>
            </a:r>
            <a:r>
              <a:rPr lang="es-ES" sz="1400" i="1" dirty="0"/>
              <a:t>h</a:t>
            </a:r>
            <a:r>
              <a:rPr lang="es-ES" sz="1400" dirty="0"/>
              <a:t> = 0.1</a:t>
            </a:r>
            <a:r>
              <a:rPr lang="en-US" dirty="0" smtClean="0"/>
              <a:t>)</a:t>
            </a:r>
            <a:endParaRPr lang="en-US" dirty="0"/>
          </a:p>
        </p:txBody>
      </p:sp>
      <p:sp>
        <p:nvSpPr>
          <p:cNvPr id="7" name="6 CuadroTexto"/>
          <p:cNvSpPr txBox="1"/>
          <p:nvPr/>
        </p:nvSpPr>
        <p:spPr>
          <a:xfrm>
            <a:off x="3491880" y="2748826"/>
            <a:ext cx="576064" cy="369332"/>
          </a:xfrm>
          <a:prstGeom prst="rect">
            <a:avLst/>
          </a:prstGeom>
          <a:solidFill>
            <a:schemeClr val="bg1">
              <a:lumMod val="95000"/>
            </a:schemeClr>
          </a:solidFill>
        </p:spPr>
        <p:txBody>
          <a:bodyPr wrap="square" rtlCol="0">
            <a:spAutoFit/>
          </a:bodyPr>
          <a:lstStyle/>
          <a:p>
            <a:r>
              <a:rPr lang="en-US" dirty="0" smtClean="0"/>
              <a:t>Ph</a:t>
            </a:r>
            <a:r>
              <a:rPr lang="en-US" baseline="-25000" dirty="0" smtClean="0"/>
              <a:t>1</a:t>
            </a:r>
            <a:endParaRPr lang="en-US" baseline="-25000" dirty="0"/>
          </a:p>
        </p:txBody>
      </p:sp>
      <p:sp>
        <p:nvSpPr>
          <p:cNvPr id="9" name="8 CuadroTexto"/>
          <p:cNvSpPr txBox="1"/>
          <p:nvPr/>
        </p:nvSpPr>
        <p:spPr>
          <a:xfrm>
            <a:off x="2550289" y="3861048"/>
            <a:ext cx="149505" cy="369332"/>
          </a:xfrm>
          <a:prstGeom prst="rect">
            <a:avLst/>
          </a:prstGeom>
          <a:solidFill>
            <a:schemeClr val="bg1"/>
          </a:solidFill>
        </p:spPr>
        <p:txBody>
          <a:bodyPr wrap="square" rtlCol="0">
            <a:spAutoFit/>
          </a:bodyPr>
          <a:lstStyle/>
          <a:p>
            <a:r>
              <a:rPr lang="en-US" dirty="0" smtClean="0"/>
              <a:t> </a:t>
            </a:r>
            <a:endParaRPr lang="en-US" dirty="0"/>
          </a:p>
        </p:txBody>
      </p:sp>
      <p:sp>
        <p:nvSpPr>
          <p:cNvPr id="17" name="16 CuadroTexto"/>
          <p:cNvSpPr txBox="1"/>
          <p:nvPr/>
        </p:nvSpPr>
        <p:spPr>
          <a:xfrm>
            <a:off x="1763689" y="3861048"/>
            <a:ext cx="487759" cy="369332"/>
          </a:xfrm>
          <a:prstGeom prst="rect">
            <a:avLst/>
          </a:prstGeom>
          <a:solidFill>
            <a:schemeClr val="bg1"/>
          </a:solidFill>
        </p:spPr>
        <p:txBody>
          <a:bodyPr wrap="square" rtlCol="0">
            <a:spAutoFit/>
          </a:bodyPr>
          <a:lstStyle/>
          <a:p>
            <a:r>
              <a:rPr lang="en-US" dirty="0" smtClean="0"/>
              <a:t> </a:t>
            </a:r>
            <a:endParaRPr lang="en-US" dirty="0"/>
          </a:p>
        </p:txBody>
      </p:sp>
      <p:sp>
        <p:nvSpPr>
          <p:cNvPr id="14" name="13 CuadroTexto"/>
          <p:cNvSpPr txBox="1"/>
          <p:nvPr/>
        </p:nvSpPr>
        <p:spPr>
          <a:xfrm>
            <a:off x="1542177" y="3831405"/>
            <a:ext cx="1373641" cy="584775"/>
          </a:xfrm>
          <a:prstGeom prst="rect">
            <a:avLst/>
          </a:prstGeom>
          <a:noFill/>
        </p:spPr>
        <p:txBody>
          <a:bodyPr wrap="square" rtlCol="0">
            <a:spAutoFit/>
          </a:bodyPr>
          <a:lstStyle/>
          <a:p>
            <a:r>
              <a:rPr lang="en-US" sz="1600" b="1" dirty="0" err="1" smtClean="0"/>
              <a:t>supercriticals</a:t>
            </a:r>
            <a:endParaRPr lang="en-US" sz="1600" b="1" baseline="-25000" dirty="0"/>
          </a:p>
        </p:txBody>
      </p:sp>
      <p:sp>
        <p:nvSpPr>
          <p:cNvPr id="18" name="17 CuadroTexto"/>
          <p:cNvSpPr txBox="1"/>
          <p:nvPr/>
        </p:nvSpPr>
        <p:spPr>
          <a:xfrm>
            <a:off x="3765984" y="3501008"/>
            <a:ext cx="288032" cy="369332"/>
          </a:xfrm>
          <a:prstGeom prst="rect">
            <a:avLst/>
          </a:prstGeom>
          <a:solidFill>
            <a:schemeClr val="bg1">
              <a:lumMod val="95000"/>
            </a:schemeClr>
          </a:solidFill>
        </p:spPr>
        <p:txBody>
          <a:bodyPr wrap="square" rtlCol="0">
            <a:spAutoFit/>
          </a:bodyPr>
          <a:lstStyle/>
          <a:p>
            <a:r>
              <a:rPr lang="en-US" dirty="0" smtClean="0"/>
              <a:t> </a:t>
            </a:r>
            <a:endParaRPr lang="en-US" dirty="0"/>
          </a:p>
        </p:txBody>
      </p:sp>
      <p:sp>
        <p:nvSpPr>
          <p:cNvPr id="19" name="18 CuadroTexto"/>
          <p:cNvSpPr txBox="1"/>
          <p:nvPr/>
        </p:nvSpPr>
        <p:spPr>
          <a:xfrm>
            <a:off x="3303713" y="3933057"/>
            <a:ext cx="836241" cy="338554"/>
          </a:xfrm>
          <a:prstGeom prst="rect">
            <a:avLst/>
          </a:prstGeom>
          <a:noFill/>
        </p:spPr>
        <p:txBody>
          <a:bodyPr wrap="square" rtlCol="0">
            <a:spAutoFit/>
          </a:bodyPr>
          <a:lstStyle/>
          <a:p>
            <a:r>
              <a:rPr lang="en-US" sz="1600" b="1" dirty="0" smtClean="0"/>
              <a:t>critical</a:t>
            </a:r>
            <a:endParaRPr lang="en-US" sz="1600" b="1" baseline="-25000" dirty="0"/>
          </a:p>
        </p:txBody>
      </p:sp>
      <p:cxnSp>
        <p:nvCxnSpPr>
          <p:cNvPr id="5" name="4 Conector recto de flecha"/>
          <p:cNvCxnSpPr/>
          <p:nvPr/>
        </p:nvCxnSpPr>
        <p:spPr>
          <a:xfrm flipV="1">
            <a:off x="5436097" y="2748827"/>
            <a:ext cx="908249" cy="752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012160" y="2401144"/>
            <a:ext cx="1296144" cy="307777"/>
          </a:xfrm>
          <a:prstGeom prst="rect">
            <a:avLst/>
          </a:prstGeom>
          <a:noFill/>
        </p:spPr>
        <p:txBody>
          <a:bodyPr wrap="square" rtlCol="0">
            <a:spAutoFit/>
          </a:bodyPr>
          <a:lstStyle/>
          <a:p>
            <a:r>
              <a:rPr lang="en-US" sz="1400" i="1" dirty="0" smtClean="0"/>
              <a:t>N</a:t>
            </a:r>
            <a:r>
              <a:rPr lang="en-US" sz="1400" dirty="0" smtClean="0"/>
              <a:t> increases</a:t>
            </a:r>
            <a:endParaRPr lang="en-US" sz="1400" dirty="0"/>
          </a:p>
        </p:txBody>
      </p:sp>
      <p:sp>
        <p:nvSpPr>
          <p:cNvPr id="10" name="9 CuadroTexto"/>
          <p:cNvSpPr txBox="1"/>
          <p:nvPr/>
        </p:nvSpPr>
        <p:spPr>
          <a:xfrm>
            <a:off x="308716" y="4797153"/>
            <a:ext cx="8835284" cy="1831271"/>
          </a:xfrm>
          <a:prstGeom prst="rect">
            <a:avLst/>
          </a:prstGeom>
          <a:noFill/>
        </p:spPr>
        <p:txBody>
          <a:bodyPr wrap="square" rtlCol="0">
            <a:spAutoFit/>
          </a:bodyPr>
          <a:lstStyle/>
          <a:p>
            <a:pPr>
              <a:spcAft>
                <a:spcPts val="600"/>
              </a:spcAft>
            </a:pPr>
            <a:r>
              <a:rPr lang="en-US" b="1" dirty="0" smtClean="0">
                <a:solidFill>
                  <a:schemeClr val="tx1">
                    <a:lumMod val="65000"/>
                    <a:lumOff val="35000"/>
                  </a:schemeClr>
                </a:solidFill>
              </a:rPr>
              <a:t>Qualitatively similar behavior observed experimentally during brain activity, e.g.,</a:t>
            </a:r>
          </a:p>
          <a:p>
            <a:pPr marL="742950" lvl="1" indent="-285750">
              <a:buFont typeface="Arial" pitchFamily="34" charset="0"/>
              <a:buChar char="•"/>
            </a:pPr>
            <a:r>
              <a:rPr lang="en-US" b="1" dirty="0" err="1" smtClean="0">
                <a:solidFill>
                  <a:schemeClr val="tx1">
                    <a:lumMod val="65000"/>
                    <a:lumOff val="35000"/>
                  </a:schemeClr>
                </a:solidFill>
              </a:rPr>
              <a:t>Eguiluz</a:t>
            </a:r>
            <a:r>
              <a:rPr lang="en-US" b="1" dirty="0" smtClean="0">
                <a:solidFill>
                  <a:schemeClr val="tx1">
                    <a:lumMod val="65000"/>
                    <a:lumOff val="35000"/>
                  </a:schemeClr>
                </a:solidFill>
              </a:rPr>
              <a:t> </a:t>
            </a:r>
            <a:r>
              <a:rPr lang="en-US" b="1" i="1" dirty="0" smtClean="0">
                <a:solidFill>
                  <a:schemeClr val="tx1">
                    <a:lumMod val="65000"/>
                    <a:lumOff val="35000"/>
                  </a:schemeClr>
                </a:solidFill>
              </a:rPr>
              <a:t>et al</a:t>
            </a:r>
            <a:r>
              <a:rPr lang="en-US" b="1" dirty="0" smtClean="0">
                <a:solidFill>
                  <a:schemeClr val="tx1">
                    <a:lumMod val="65000"/>
                    <a:lumOff val="35000"/>
                  </a:schemeClr>
                </a:solidFill>
              </a:rPr>
              <a:t>., </a:t>
            </a:r>
            <a:r>
              <a:rPr lang="en-US" b="1" i="1" dirty="0" smtClean="0">
                <a:solidFill>
                  <a:schemeClr val="tx1">
                    <a:lumMod val="65000"/>
                    <a:lumOff val="35000"/>
                  </a:schemeClr>
                </a:solidFill>
              </a:rPr>
              <a:t>Phys. Rev. </a:t>
            </a:r>
            <a:r>
              <a:rPr lang="en-US" b="1" i="1" dirty="0" err="1" smtClean="0">
                <a:solidFill>
                  <a:schemeClr val="tx1">
                    <a:lumMod val="65000"/>
                    <a:lumOff val="35000"/>
                  </a:schemeClr>
                </a:solidFill>
              </a:rPr>
              <a:t>Lett</a:t>
            </a:r>
            <a:r>
              <a:rPr lang="en-US" b="1" dirty="0" smtClean="0">
                <a:solidFill>
                  <a:schemeClr val="tx1">
                    <a:lumMod val="65000"/>
                    <a:lumOff val="35000"/>
                  </a:schemeClr>
                </a:solidFill>
              </a:rPr>
              <a:t>. </a:t>
            </a:r>
            <a:r>
              <a:rPr lang="en-US" b="1" u="sng" dirty="0" smtClean="0">
                <a:solidFill>
                  <a:schemeClr val="tx1">
                    <a:lumMod val="65000"/>
                    <a:lumOff val="35000"/>
                  </a:schemeClr>
                </a:solidFill>
              </a:rPr>
              <a:t>94</a:t>
            </a:r>
            <a:r>
              <a:rPr lang="en-US" b="1" dirty="0" smtClean="0">
                <a:solidFill>
                  <a:schemeClr val="tx1">
                    <a:lumMod val="65000"/>
                    <a:lumOff val="35000"/>
                  </a:schemeClr>
                </a:solidFill>
              </a:rPr>
              <a:t>, 018102 (2005)</a:t>
            </a:r>
          </a:p>
          <a:p>
            <a:pPr marL="742950" lvl="1" indent="-285750">
              <a:buFont typeface="Arial" pitchFamily="34" charset="0"/>
              <a:buChar char="•"/>
            </a:pPr>
            <a:r>
              <a:rPr lang="en-US" b="1" dirty="0" smtClean="0">
                <a:solidFill>
                  <a:schemeClr val="tx1">
                    <a:lumMod val="65000"/>
                    <a:lumOff val="35000"/>
                  </a:schemeClr>
                </a:solidFill>
              </a:rPr>
              <a:t>Freemen </a:t>
            </a:r>
            <a:r>
              <a:rPr lang="en-US" b="1" i="1" dirty="0" smtClean="0">
                <a:solidFill>
                  <a:schemeClr val="tx1">
                    <a:lumMod val="65000"/>
                    <a:lumOff val="35000"/>
                  </a:schemeClr>
                </a:solidFill>
              </a:rPr>
              <a:t>et al., </a:t>
            </a:r>
            <a:r>
              <a:rPr lang="en-US" b="1" i="1" dirty="0" err="1" smtClean="0">
                <a:solidFill>
                  <a:schemeClr val="tx1">
                    <a:lumMod val="65000"/>
                    <a:lumOff val="35000"/>
                  </a:schemeClr>
                </a:solidFill>
              </a:rPr>
              <a:t>Clin</a:t>
            </a:r>
            <a:r>
              <a:rPr lang="en-US" b="1" i="1" dirty="0" smtClean="0">
                <a:solidFill>
                  <a:schemeClr val="tx1">
                    <a:lumMod val="65000"/>
                    <a:lumOff val="35000"/>
                  </a:schemeClr>
                </a:solidFill>
              </a:rPr>
              <a:t>. </a:t>
            </a:r>
            <a:r>
              <a:rPr lang="en-US" b="1" i="1" dirty="0" err="1" smtClean="0">
                <a:solidFill>
                  <a:schemeClr val="tx1">
                    <a:lumMod val="65000"/>
                    <a:lumOff val="35000"/>
                  </a:schemeClr>
                </a:solidFill>
              </a:rPr>
              <a:t>Neurophysiol</a:t>
            </a:r>
            <a:r>
              <a:rPr lang="en-US" b="1" dirty="0" smtClean="0">
                <a:solidFill>
                  <a:schemeClr val="tx1">
                    <a:lumMod val="65000"/>
                    <a:lumOff val="35000"/>
                  </a:schemeClr>
                </a:solidFill>
              </a:rPr>
              <a:t>. </a:t>
            </a:r>
            <a:r>
              <a:rPr lang="en-US" b="1" u="sng" dirty="0" smtClean="0">
                <a:solidFill>
                  <a:schemeClr val="tx1">
                    <a:lumMod val="65000"/>
                    <a:lumOff val="35000"/>
                  </a:schemeClr>
                </a:solidFill>
              </a:rPr>
              <a:t>117</a:t>
            </a:r>
            <a:r>
              <a:rPr lang="en-US" b="1" dirty="0" smtClean="0">
                <a:solidFill>
                  <a:schemeClr val="tx1">
                    <a:lumMod val="65000"/>
                    <a:lumOff val="35000"/>
                  </a:schemeClr>
                </a:solidFill>
              </a:rPr>
              <a:t>, 1228 (2006)</a:t>
            </a:r>
          </a:p>
          <a:p>
            <a:pPr marL="742950" lvl="1" indent="-285750">
              <a:buFont typeface="Arial" pitchFamily="34" charset="0"/>
              <a:buChar char="•"/>
            </a:pPr>
            <a:r>
              <a:rPr lang="en-US" b="1" dirty="0" err="1" smtClean="0">
                <a:solidFill>
                  <a:schemeClr val="tx1">
                    <a:lumMod val="65000"/>
                    <a:lumOff val="35000"/>
                  </a:schemeClr>
                </a:solidFill>
              </a:rPr>
              <a:t>Magnasco</a:t>
            </a:r>
            <a:r>
              <a:rPr lang="en-US" b="1" dirty="0" smtClean="0">
                <a:solidFill>
                  <a:schemeClr val="tx1">
                    <a:lumMod val="65000"/>
                    <a:lumOff val="35000"/>
                  </a:schemeClr>
                </a:solidFill>
              </a:rPr>
              <a:t> </a:t>
            </a:r>
            <a:r>
              <a:rPr lang="en-US" b="1" i="1" dirty="0" smtClean="0">
                <a:solidFill>
                  <a:schemeClr val="tx1">
                    <a:lumMod val="65000"/>
                    <a:lumOff val="35000"/>
                  </a:schemeClr>
                </a:solidFill>
              </a:rPr>
              <a:t>et al., </a:t>
            </a:r>
            <a:r>
              <a:rPr lang="en-US" b="1" i="1" dirty="0" err="1" smtClean="0">
                <a:solidFill>
                  <a:schemeClr val="tx1">
                    <a:lumMod val="65000"/>
                    <a:lumOff val="35000"/>
                  </a:schemeClr>
                </a:solidFill>
              </a:rPr>
              <a:t>Phys</a:t>
            </a:r>
            <a:r>
              <a:rPr lang="en-US" b="1" i="1" dirty="0" smtClean="0">
                <a:solidFill>
                  <a:schemeClr val="tx1">
                    <a:lumMod val="65000"/>
                    <a:lumOff val="35000"/>
                  </a:schemeClr>
                </a:solidFill>
              </a:rPr>
              <a:t>, Rev. </a:t>
            </a:r>
            <a:r>
              <a:rPr lang="en-US" b="1" i="1" dirty="0" err="1" smtClean="0">
                <a:solidFill>
                  <a:schemeClr val="tx1">
                    <a:lumMod val="65000"/>
                    <a:lumOff val="35000"/>
                  </a:schemeClr>
                </a:solidFill>
              </a:rPr>
              <a:t>Lett</a:t>
            </a:r>
            <a:r>
              <a:rPr lang="en-US" b="1" dirty="0" smtClean="0">
                <a:solidFill>
                  <a:schemeClr val="tx1">
                    <a:lumMod val="65000"/>
                    <a:lumOff val="35000"/>
                  </a:schemeClr>
                </a:solidFill>
              </a:rPr>
              <a:t>. </a:t>
            </a:r>
            <a:r>
              <a:rPr lang="en-US" b="1" u="sng" dirty="0" smtClean="0">
                <a:solidFill>
                  <a:schemeClr val="tx1">
                    <a:lumMod val="65000"/>
                    <a:lumOff val="35000"/>
                  </a:schemeClr>
                </a:solidFill>
              </a:rPr>
              <a:t>102</a:t>
            </a:r>
            <a:r>
              <a:rPr lang="en-US" b="1" dirty="0" smtClean="0">
                <a:solidFill>
                  <a:schemeClr val="tx1">
                    <a:lumMod val="65000"/>
                    <a:lumOff val="35000"/>
                  </a:schemeClr>
                </a:solidFill>
              </a:rPr>
              <a:t>, 258102 (2009)</a:t>
            </a:r>
          </a:p>
          <a:p>
            <a:pPr marL="742950" lvl="1" indent="-285750">
              <a:buFont typeface="Arial" pitchFamily="34" charset="0"/>
              <a:buChar char="•"/>
            </a:pPr>
            <a:r>
              <a:rPr lang="en-US" b="1" dirty="0" err="1" smtClean="0">
                <a:solidFill>
                  <a:schemeClr val="tx1">
                    <a:lumMod val="65000"/>
                    <a:lumOff val="35000"/>
                  </a:schemeClr>
                </a:solidFill>
              </a:rPr>
              <a:t>Petermann</a:t>
            </a:r>
            <a:r>
              <a:rPr lang="en-US" b="1" dirty="0" smtClean="0">
                <a:solidFill>
                  <a:schemeClr val="tx1">
                    <a:lumMod val="65000"/>
                    <a:lumOff val="35000"/>
                  </a:schemeClr>
                </a:solidFill>
              </a:rPr>
              <a:t> </a:t>
            </a:r>
            <a:r>
              <a:rPr lang="en-US" b="1" i="1" dirty="0" smtClean="0">
                <a:solidFill>
                  <a:schemeClr val="tx1">
                    <a:lumMod val="65000"/>
                    <a:lumOff val="35000"/>
                  </a:schemeClr>
                </a:solidFill>
              </a:rPr>
              <a:t>et al</a:t>
            </a:r>
            <a:r>
              <a:rPr lang="en-US" b="1" dirty="0" smtClean="0">
                <a:solidFill>
                  <a:schemeClr val="tx1">
                    <a:lumMod val="65000"/>
                    <a:lumOff val="35000"/>
                  </a:schemeClr>
                </a:solidFill>
              </a:rPr>
              <a:t>., </a:t>
            </a:r>
            <a:r>
              <a:rPr lang="en-US" b="1" i="1" dirty="0" smtClean="0">
                <a:solidFill>
                  <a:schemeClr val="tx1">
                    <a:lumMod val="65000"/>
                    <a:lumOff val="35000"/>
                  </a:schemeClr>
                </a:solidFill>
              </a:rPr>
              <a:t>PNAS </a:t>
            </a:r>
            <a:r>
              <a:rPr lang="en-US" b="1" u="sng" dirty="0" smtClean="0">
                <a:solidFill>
                  <a:schemeClr val="tx1">
                    <a:lumMod val="65000"/>
                    <a:lumOff val="35000"/>
                  </a:schemeClr>
                </a:solidFill>
              </a:rPr>
              <a:t>106</a:t>
            </a:r>
            <a:r>
              <a:rPr lang="en-US" b="1" dirty="0" smtClean="0">
                <a:solidFill>
                  <a:schemeClr val="tx1">
                    <a:lumMod val="65000"/>
                    <a:lumOff val="35000"/>
                  </a:schemeClr>
                </a:solidFill>
              </a:rPr>
              <a:t>, 15921 (2009)</a:t>
            </a:r>
          </a:p>
          <a:p>
            <a:pPr marL="742950" lvl="1" indent="-285750">
              <a:buFont typeface="Arial" pitchFamily="34" charset="0"/>
              <a:buChar char="•"/>
            </a:pPr>
            <a:r>
              <a:rPr lang="en-US" b="1" dirty="0" smtClean="0">
                <a:solidFill>
                  <a:schemeClr val="tx1">
                    <a:lumMod val="65000"/>
                    <a:lumOff val="35000"/>
                  </a:schemeClr>
                </a:solidFill>
              </a:rPr>
              <a:t>…and other case at the end of this talk</a:t>
            </a:r>
            <a:endParaRPr lang="en-US" b="1" dirty="0">
              <a:solidFill>
                <a:schemeClr val="tx1">
                  <a:lumMod val="65000"/>
                  <a:lumOff val="35000"/>
                </a:schemeClr>
              </a:solidFill>
            </a:endParaRPr>
          </a:p>
        </p:txBody>
      </p:sp>
    </p:spTree>
    <p:extLst>
      <p:ext uri="{BB962C8B-B14F-4D97-AF65-F5344CB8AC3E}">
        <p14:creationId xmlns:p14="http://schemas.microsoft.com/office/powerpoint/2010/main" val="110644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894305" y="1652602"/>
            <a:ext cx="8358215" cy="5016758"/>
          </a:xfrm>
          <a:prstGeom prst="rect">
            <a:avLst/>
          </a:prstGeom>
          <a:noFill/>
        </p:spPr>
        <p:txBody>
          <a:bodyPr wrap="square" rtlCol="0">
            <a:spAutoFit/>
          </a:bodyPr>
          <a:lstStyle/>
          <a:p>
            <a:r>
              <a:rPr lang="es-ES" sz="1900" dirty="0" smtClean="0">
                <a:hlinkClick r:id="rId2"/>
              </a:rPr>
              <a:t>www.textoscientificos.com</a:t>
            </a:r>
            <a:r>
              <a:rPr lang="es-ES" sz="1900" dirty="0" smtClean="0"/>
              <a:t>: uso de mapa caótico en criptografía. </a:t>
            </a:r>
          </a:p>
          <a:p>
            <a:pPr>
              <a:spcBef>
                <a:spcPts val="1200"/>
              </a:spcBef>
            </a:pPr>
            <a:r>
              <a:rPr lang="es-ES" sz="1900" dirty="0" smtClean="0"/>
              <a:t>Sobre relación entre caos y salud: </a:t>
            </a:r>
          </a:p>
          <a:p>
            <a:pPr>
              <a:spcBef>
                <a:spcPts val="600"/>
              </a:spcBef>
              <a:buNone/>
            </a:pPr>
            <a:r>
              <a:rPr lang="es-ES" sz="1900" dirty="0" smtClean="0"/>
              <a:t>	Francis X. </a:t>
            </a:r>
            <a:r>
              <a:rPr lang="es-ES" sz="1900" dirty="0" err="1" smtClean="0"/>
              <a:t>Witkowski</a:t>
            </a:r>
            <a:r>
              <a:rPr lang="es-ES" sz="1900" dirty="0" smtClean="0"/>
              <a:t>, K.M. </a:t>
            </a:r>
            <a:r>
              <a:rPr lang="es-ES" sz="1900" dirty="0" err="1" smtClean="0"/>
              <a:t>Kavanagh</a:t>
            </a:r>
            <a:r>
              <a:rPr lang="es-ES" sz="1900" dirty="0" smtClean="0"/>
              <a:t>, P.A. </a:t>
            </a:r>
            <a:r>
              <a:rPr lang="es-ES" sz="1900" dirty="0" err="1" smtClean="0"/>
              <a:t>Penkoske</a:t>
            </a:r>
            <a:r>
              <a:rPr lang="es-ES" sz="1900" dirty="0" smtClean="0"/>
              <a:t> y R </a:t>
            </a:r>
            <a:r>
              <a:rPr lang="es-ES" sz="1900" dirty="0" err="1" smtClean="0"/>
              <a:t>Plonsey</a:t>
            </a:r>
            <a:r>
              <a:rPr lang="es-ES" sz="1900" dirty="0" smtClean="0"/>
              <a:t>, “</a:t>
            </a:r>
            <a:r>
              <a:rPr lang="es-ES" sz="1900" dirty="0" err="1" smtClean="0">
                <a:hlinkClick r:id="rId3"/>
              </a:rPr>
              <a:t>Evidence</a:t>
            </a:r>
            <a:r>
              <a:rPr lang="es-ES" sz="1900" dirty="0" smtClean="0">
                <a:hlinkClick r:id="rId3"/>
              </a:rPr>
              <a:t> </a:t>
            </a:r>
            <a:r>
              <a:rPr lang="es-ES" sz="1900" dirty="0" err="1" smtClean="0">
                <a:hlinkClick r:id="rId3"/>
              </a:rPr>
              <a:t>for</a:t>
            </a:r>
            <a:r>
              <a:rPr lang="es-ES" sz="1900" dirty="0" smtClean="0">
                <a:hlinkClick r:id="rId3"/>
              </a:rPr>
              <a:t> </a:t>
            </a:r>
            <a:r>
              <a:rPr lang="es-ES" sz="1900" dirty="0" err="1" smtClean="0">
                <a:hlinkClick r:id="rId3"/>
              </a:rPr>
              <a:t>determinism</a:t>
            </a:r>
            <a:r>
              <a:rPr lang="es-ES" sz="1900" dirty="0" smtClean="0">
                <a:hlinkClick r:id="rId3"/>
              </a:rPr>
              <a:t> in ventricular </a:t>
            </a:r>
            <a:r>
              <a:rPr lang="es-ES" sz="1900" dirty="0" err="1" smtClean="0">
                <a:hlinkClick r:id="rId3"/>
              </a:rPr>
              <a:t>fibrillation</a:t>
            </a:r>
            <a:r>
              <a:rPr lang="es-ES" sz="1900" dirty="0" smtClean="0"/>
              <a:t>“, </a:t>
            </a:r>
            <a:r>
              <a:rPr lang="es-ES" sz="1900" i="1" dirty="0" err="1" smtClean="0"/>
              <a:t>Physical</a:t>
            </a:r>
            <a:r>
              <a:rPr lang="es-ES" sz="1900" i="1" dirty="0" smtClean="0"/>
              <a:t> </a:t>
            </a:r>
            <a:r>
              <a:rPr lang="es-ES" sz="1900" i="1" dirty="0" err="1" smtClean="0"/>
              <a:t>Review</a:t>
            </a:r>
            <a:r>
              <a:rPr lang="es-ES" sz="1900" i="1" dirty="0" smtClean="0"/>
              <a:t> </a:t>
            </a:r>
            <a:r>
              <a:rPr lang="es-ES" sz="1900" i="1" dirty="0" err="1" smtClean="0"/>
              <a:t>Letters</a:t>
            </a:r>
            <a:r>
              <a:rPr lang="es-ES" sz="1900" dirty="0" smtClean="0"/>
              <a:t> </a:t>
            </a:r>
            <a:r>
              <a:rPr lang="es-ES" sz="1900" b="1" dirty="0" smtClean="0"/>
              <a:t>75</a:t>
            </a:r>
            <a:r>
              <a:rPr lang="es-ES" sz="1900" dirty="0" smtClean="0"/>
              <a:t>, 1230 (1995);</a:t>
            </a:r>
          </a:p>
          <a:p>
            <a:pPr>
              <a:spcBef>
                <a:spcPts val="600"/>
              </a:spcBef>
              <a:buNone/>
            </a:pPr>
            <a:r>
              <a:rPr lang="es-ES" sz="1900" dirty="0" smtClean="0"/>
              <a:t>	</a:t>
            </a:r>
            <a:r>
              <a:rPr lang="es-ES" sz="1900" dirty="0" err="1" smtClean="0"/>
              <a:t>Vincenzo</a:t>
            </a:r>
            <a:r>
              <a:rPr lang="es-ES" sz="1900" dirty="0" smtClean="0"/>
              <a:t> </a:t>
            </a:r>
            <a:r>
              <a:rPr lang="es-ES" sz="1900" dirty="0" err="1" smtClean="0"/>
              <a:t>Barbaro</a:t>
            </a:r>
            <a:r>
              <a:rPr lang="es-ES" sz="1900" dirty="0" smtClean="0"/>
              <a:t> y otros, en “</a:t>
            </a:r>
            <a:r>
              <a:rPr lang="es-ES" sz="1900" dirty="0" err="1" smtClean="0"/>
              <a:t>Deterministic</a:t>
            </a:r>
            <a:r>
              <a:rPr lang="es-ES" sz="1900" dirty="0" smtClean="0"/>
              <a:t> </a:t>
            </a:r>
            <a:r>
              <a:rPr lang="es-ES" sz="1900" dirty="0" err="1" smtClean="0"/>
              <a:t>patterns</a:t>
            </a:r>
            <a:r>
              <a:rPr lang="es-ES" sz="1900" dirty="0" smtClean="0"/>
              <a:t> and </a:t>
            </a:r>
            <a:r>
              <a:rPr lang="es-ES" sz="1900" dirty="0" err="1" smtClean="0"/>
              <a:t>coupling</a:t>
            </a:r>
            <a:r>
              <a:rPr lang="es-ES" sz="1900" dirty="0" smtClean="0"/>
              <a:t> of bipolar </a:t>
            </a:r>
            <a:r>
              <a:rPr lang="es-ES" sz="1900" dirty="0" err="1" smtClean="0"/>
              <a:t>recordings</a:t>
            </a:r>
            <a:r>
              <a:rPr lang="es-ES" sz="1900" dirty="0" smtClean="0"/>
              <a:t> </a:t>
            </a:r>
            <a:r>
              <a:rPr lang="es-ES" sz="1900" dirty="0" err="1" smtClean="0"/>
              <a:t>from</a:t>
            </a:r>
            <a:r>
              <a:rPr lang="es-ES" sz="1900" dirty="0" smtClean="0"/>
              <a:t> </a:t>
            </a:r>
            <a:r>
              <a:rPr lang="es-ES" sz="1900" dirty="0" err="1" smtClean="0"/>
              <a:t>the</a:t>
            </a:r>
            <a:r>
              <a:rPr lang="es-ES" sz="1900" dirty="0" smtClean="0"/>
              <a:t> </a:t>
            </a:r>
            <a:r>
              <a:rPr lang="es-ES" sz="1900" dirty="0" err="1" smtClean="0"/>
              <a:t>right</a:t>
            </a:r>
            <a:r>
              <a:rPr lang="es-ES" sz="1900" dirty="0" smtClean="0"/>
              <a:t> </a:t>
            </a:r>
            <a:r>
              <a:rPr lang="es-ES" sz="1900" dirty="0" err="1" smtClean="0"/>
              <a:t>atrium</a:t>
            </a:r>
            <a:r>
              <a:rPr lang="es-ES" sz="1900" dirty="0" smtClean="0"/>
              <a:t>”, publicado en </a:t>
            </a:r>
            <a:r>
              <a:rPr lang="es-ES" sz="1900" i="1" dirty="0" smtClean="0"/>
              <a:t>Ann. </a:t>
            </a:r>
            <a:r>
              <a:rPr lang="es-ES" sz="1900" i="1" dirty="0" err="1" smtClean="0"/>
              <a:t>Ist</a:t>
            </a:r>
            <a:r>
              <a:rPr lang="es-ES" sz="1900" i="1" dirty="0" smtClean="0"/>
              <a:t>. </a:t>
            </a:r>
            <a:r>
              <a:rPr lang="es-ES" sz="1900" i="1" dirty="0" err="1" smtClean="0"/>
              <a:t>Super</a:t>
            </a:r>
            <a:r>
              <a:rPr lang="es-ES" sz="1900" i="1" dirty="0" smtClean="0"/>
              <a:t>. </a:t>
            </a:r>
            <a:r>
              <a:rPr lang="es-ES" sz="1900" i="1" dirty="0" err="1" smtClean="0"/>
              <a:t>Sanità</a:t>
            </a:r>
            <a:r>
              <a:rPr lang="es-ES" sz="1900" i="1" dirty="0" smtClean="0"/>
              <a:t> </a:t>
            </a:r>
            <a:r>
              <a:rPr lang="es-ES" sz="1900" b="1" dirty="0" smtClean="0"/>
              <a:t>37</a:t>
            </a:r>
            <a:r>
              <a:rPr lang="es-ES" sz="1900" dirty="0" smtClean="0"/>
              <a:t>, 371 (2001); </a:t>
            </a:r>
          </a:p>
          <a:p>
            <a:pPr>
              <a:spcBef>
                <a:spcPts val="600"/>
              </a:spcBef>
              <a:buNone/>
            </a:pPr>
            <a:r>
              <a:rPr lang="es-ES" sz="1900" dirty="0" smtClean="0"/>
              <a:t>	Timo H </a:t>
            </a:r>
            <a:r>
              <a:rPr lang="es-ES" sz="1900" dirty="0" err="1" smtClean="0"/>
              <a:t>Mäkikallio</a:t>
            </a:r>
            <a:r>
              <a:rPr lang="es-ES" sz="1900" dirty="0" smtClean="0"/>
              <a:t> y otros, en “</a:t>
            </a:r>
            <a:r>
              <a:rPr lang="es-ES" sz="1900" dirty="0" err="1" smtClean="0"/>
              <a:t>Differences</a:t>
            </a:r>
            <a:r>
              <a:rPr lang="es-ES" sz="1900" dirty="0" smtClean="0"/>
              <a:t> in </a:t>
            </a:r>
            <a:r>
              <a:rPr lang="es-ES" sz="1900" dirty="0" err="1" smtClean="0"/>
              <a:t>the</a:t>
            </a:r>
            <a:r>
              <a:rPr lang="es-ES" sz="1900" dirty="0" smtClean="0"/>
              <a:t> </a:t>
            </a:r>
            <a:r>
              <a:rPr lang="es-ES" sz="1900" dirty="0" err="1" smtClean="0"/>
              <a:t>activation</a:t>
            </a:r>
            <a:r>
              <a:rPr lang="es-ES" sz="1900" dirty="0" smtClean="0"/>
              <a:t> </a:t>
            </a:r>
            <a:r>
              <a:rPr lang="es-ES" sz="1900" dirty="0" err="1" smtClean="0"/>
              <a:t>patterns</a:t>
            </a:r>
            <a:r>
              <a:rPr lang="es-ES" sz="1900" dirty="0" smtClean="0"/>
              <a:t> </a:t>
            </a:r>
            <a:r>
              <a:rPr lang="es-ES" sz="1900" dirty="0" err="1" smtClean="0"/>
              <a:t>between</a:t>
            </a:r>
            <a:r>
              <a:rPr lang="es-ES" sz="1900" dirty="0" smtClean="0"/>
              <a:t> </a:t>
            </a:r>
            <a:r>
              <a:rPr lang="es-ES" sz="1900" dirty="0" err="1" smtClean="0"/>
              <a:t>sustained</a:t>
            </a:r>
            <a:r>
              <a:rPr lang="es-ES" sz="1900" dirty="0" smtClean="0"/>
              <a:t> and </a:t>
            </a:r>
            <a:r>
              <a:rPr lang="es-ES" sz="1900" dirty="0" err="1" smtClean="0"/>
              <a:t>self-terminating</a:t>
            </a:r>
            <a:r>
              <a:rPr lang="es-ES" sz="1900" dirty="0" smtClean="0"/>
              <a:t> </a:t>
            </a:r>
            <a:r>
              <a:rPr lang="es-ES" sz="1900" dirty="0" err="1" smtClean="0"/>
              <a:t>episodes</a:t>
            </a:r>
            <a:r>
              <a:rPr lang="es-ES" sz="1900" dirty="0" smtClean="0"/>
              <a:t> of </a:t>
            </a:r>
            <a:r>
              <a:rPr lang="es-ES" sz="1900" dirty="0" err="1" smtClean="0"/>
              <a:t>human</a:t>
            </a:r>
            <a:r>
              <a:rPr lang="es-ES" sz="1900" dirty="0" smtClean="0"/>
              <a:t> ventricular </a:t>
            </a:r>
            <a:r>
              <a:rPr lang="es-ES" sz="1900" dirty="0" err="1" smtClean="0"/>
              <a:t>fibrillation</a:t>
            </a:r>
            <a:r>
              <a:rPr lang="es-ES" sz="1900" dirty="0" smtClean="0"/>
              <a:t>”, </a:t>
            </a:r>
            <a:r>
              <a:rPr lang="es-ES" sz="1900" i="1" dirty="0" err="1" smtClean="0"/>
              <a:t>Annals</a:t>
            </a:r>
            <a:r>
              <a:rPr lang="es-ES" sz="1900" i="1" dirty="0" smtClean="0"/>
              <a:t> of Medicine</a:t>
            </a:r>
            <a:r>
              <a:rPr lang="es-ES" sz="1900" dirty="0" smtClean="0"/>
              <a:t> </a:t>
            </a:r>
            <a:r>
              <a:rPr lang="es-ES" sz="1900" b="1" dirty="0" smtClean="0"/>
              <a:t>34</a:t>
            </a:r>
            <a:r>
              <a:rPr lang="es-ES" sz="1900" dirty="0" smtClean="0"/>
              <a:t>, 130 (2002);</a:t>
            </a:r>
          </a:p>
          <a:p>
            <a:pPr>
              <a:spcBef>
                <a:spcPts val="600"/>
              </a:spcBef>
              <a:buNone/>
            </a:pPr>
            <a:r>
              <a:rPr lang="es-ES" sz="1900" dirty="0" smtClean="0"/>
              <a:t>	Timothy G. </a:t>
            </a:r>
            <a:r>
              <a:rPr lang="es-ES" sz="1900" dirty="0" err="1" smtClean="0"/>
              <a:t>Buchman</a:t>
            </a:r>
            <a:r>
              <a:rPr lang="es-ES" sz="1900" dirty="0" smtClean="0"/>
              <a:t> en “</a:t>
            </a:r>
            <a:r>
              <a:rPr lang="es-ES" sz="1900" dirty="0" err="1" smtClean="0"/>
              <a:t>Nonlinear</a:t>
            </a:r>
            <a:r>
              <a:rPr lang="es-ES" sz="1900" dirty="0" smtClean="0"/>
              <a:t> </a:t>
            </a:r>
            <a:r>
              <a:rPr lang="es-ES" sz="1900" dirty="0" err="1" smtClean="0"/>
              <a:t>dynamics</a:t>
            </a:r>
            <a:r>
              <a:rPr lang="es-ES" sz="1900" dirty="0" smtClean="0"/>
              <a:t>, </a:t>
            </a:r>
            <a:r>
              <a:rPr lang="es-ES" sz="1900" dirty="0" err="1" smtClean="0"/>
              <a:t>complex</a:t>
            </a:r>
            <a:r>
              <a:rPr lang="es-ES" sz="1900" dirty="0" smtClean="0"/>
              <a:t> </a:t>
            </a:r>
            <a:r>
              <a:rPr lang="es-ES" sz="1900" dirty="0" err="1" smtClean="0"/>
              <a:t>systems</a:t>
            </a:r>
            <a:r>
              <a:rPr lang="es-ES" sz="1900" dirty="0" smtClean="0"/>
              <a:t>, and </a:t>
            </a:r>
            <a:r>
              <a:rPr lang="es-ES" sz="1900" dirty="0" err="1" smtClean="0"/>
              <a:t>the</a:t>
            </a:r>
            <a:r>
              <a:rPr lang="es-ES" sz="1900" dirty="0" smtClean="0"/>
              <a:t> </a:t>
            </a:r>
            <a:r>
              <a:rPr lang="es-ES" sz="1900" dirty="0" err="1" smtClean="0"/>
              <a:t>pathobiology</a:t>
            </a:r>
            <a:r>
              <a:rPr lang="es-ES" sz="1900" dirty="0" smtClean="0"/>
              <a:t> of </a:t>
            </a:r>
            <a:r>
              <a:rPr lang="es-ES" sz="1900" dirty="0" err="1" smtClean="0"/>
              <a:t>critical</a:t>
            </a:r>
            <a:r>
              <a:rPr lang="es-ES" sz="1900" dirty="0" smtClean="0"/>
              <a:t> </a:t>
            </a:r>
            <a:r>
              <a:rPr lang="es-ES" sz="1900" dirty="0" err="1" smtClean="0"/>
              <a:t>illness</a:t>
            </a:r>
            <a:r>
              <a:rPr lang="es-ES" sz="1900" dirty="0" smtClean="0"/>
              <a:t>”, publicado en </a:t>
            </a:r>
            <a:r>
              <a:rPr lang="es-ES" sz="1900" i="1" dirty="0" err="1" smtClean="0"/>
              <a:t>Current</a:t>
            </a:r>
            <a:r>
              <a:rPr lang="es-ES" sz="1900" i="1" dirty="0" smtClean="0"/>
              <a:t> </a:t>
            </a:r>
            <a:r>
              <a:rPr lang="es-ES" sz="1900" i="1" dirty="0" err="1" smtClean="0"/>
              <a:t>Opinion</a:t>
            </a:r>
            <a:r>
              <a:rPr lang="es-ES" sz="1900" i="1" dirty="0" smtClean="0"/>
              <a:t> in </a:t>
            </a:r>
            <a:r>
              <a:rPr lang="es-ES" sz="1900" i="1" dirty="0" err="1" smtClean="0"/>
              <a:t>Critical</a:t>
            </a:r>
            <a:r>
              <a:rPr lang="es-ES" sz="1900" i="1" dirty="0" smtClean="0"/>
              <a:t> </a:t>
            </a:r>
            <a:r>
              <a:rPr lang="es-ES" sz="1900" i="1" dirty="0" err="1" smtClean="0"/>
              <a:t>Care</a:t>
            </a:r>
            <a:r>
              <a:rPr lang="es-ES" sz="1900" dirty="0" smtClean="0"/>
              <a:t> </a:t>
            </a:r>
            <a:r>
              <a:rPr lang="es-ES" sz="1900" b="1" dirty="0" smtClean="0"/>
              <a:t>10</a:t>
            </a:r>
            <a:r>
              <a:rPr lang="es-ES" sz="1900" dirty="0" smtClean="0"/>
              <a:t>, 378 (2004); y </a:t>
            </a:r>
          </a:p>
          <a:p>
            <a:pPr>
              <a:spcBef>
                <a:spcPts val="600"/>
              </a:spcBef>
              <a:buNone/>
            </a:pPr>
            <a:r>
              <a:rPr lang="es-ES" sz="1900" dirty="0" smtClean="0"/>
              <a:t>	Michael W. </a:t>
            </a:r>
            <a:r>
              <a:rPr lang="es-ES" sz="1900" dirty="0" err="1" smtClean="0"/>
              <a:t>Deem</a:t>
            </a:r>
            <a:r>
              <a:rPr lang="es-ES" sz="1900" dirty="0" smtClean="0"/>
              <a:t>, en “</a:t>
            </a:r>
            <a:r>
              <a:rPr lang="es-ES" sz="1900" dirty="0" err="1" smtClean="0"/>
              <a:t>Mathematical</a:t>
            </a:r>
            <a:r>
              <a:rPr lang="es-ES" sz="1900" dirty="0" smtClean="0"/>
              <a:t> </a:t>
            </a:r>
            <a:r>
              <a:rPr lang="es-ES" sz="1900" dirty="0" err="1" smtClean="0"/>
              <a:t>adventures</a:t>
            </a:r>
            <a:r>
              <a:rPr lang="es-ES" sz="1900" dirty="0" smtClean="0"/>
              <a:t> in </a:t>
            </a:r>
            <a:r>
              <a:rPr lang="es-ES" sz="1900" dirty="0" err="1" smtClean="0"/>
              <a:t>biology</a:t>
            </a:r>
            <a:r>
              <a:rPr lang="es-ES" sz="1900" dirty="0" smtClean="0"/>
              <a:t>”, publicado en </a:t>
            </a:r>
            <a:r>
              <a:rPr lang="es-ES" sz="1900" i="1" dirty="0" err="1" smtClean="0"/>
              <a:t>Physics</a:t>
            </a:r>
            <a:r>
              <a:rPr lang="es-ES" sz="1900" i="1" dirty="0" smtClean="0"/>
              <a:t> </a:t>
            </a:r>
            <a:r>
              <a:rPr lang="es-ES" sz="1900" i="1" dirty="0" err="1" smtClean="0"/>
              <a:t>Today</a:t>
            </a:r>
            <a:r>
              <a:rPr lang="es-ES" sz="1900" dirty="0" smtClean="0"/>
              <a:t>, Enero 2007, página 42. </a:t>
            </a:r>
          </a:p>
        </p:txBody>
      </p:sp>
      <p:sp>
        <p:nvSpPr>
          <p:cNvPr id="5" name="1 Título"/>
          <p:cNvSpPr>
            <a:spLocks noGrp="1"/>
          </p:cNvSpPr>
          <p:nvPr>
            <p:ph type="title"/>
          </p:nvPr>
        </p:nvSpPr>
        <p:spPr>
          <a:xfrm>
            <a:off x="107504" y="488302"/>
            <a:ext cx="8964488" cy="1068491"/>
          </a:xfrm>
        </p:spPr>
        <p:txBody>
          <a:bodyPr/>
          <a:lstStyle/>
          <a:p>
            <a:pPr algn="r" fontAlgn="auto">
              <a:spcAft>
                <a:spcPts val="0"/>
              </a:spcAft>
              <a:defRPr/>
            </a:pPr>
            <a:r>
              <a:rPr lang="es-ES" sz="2900" b="1" dirty="0" smtClean="0">
                <a:effectLst>
                  <a:outerShdw blurRad="38100" dist="38100" dir="2700000" algn="tl">
                    <a:srgbClr val="000000">
                      <a:alpha val="43137"/>
                    </a:srgbClr>
                  </a:outerShdw>
                </a:effectLst>
              </a:rPr>
              <a:t>Ejercicios, referencias interesantes y comentarios</a:t>
            </a:r>
            <a:br>
              <a:rPr lang="es-ES" sz="2900" b="1" dirty="0" smtClean="0">
                <a:effectLst>
                  <a:outerShdw blurRad="38100" dist="38100" dir="2700000" algn="tl">
                    <a:srgbClr val="000000">
                      <a:alpha val="43137"/>
                    </a:srgbClr>
                  </a:outerShdw>
                </a:effectLst>
              </a:rPr>
            </a:br>
            <a:r>
              <a:rPr lang="es-ES" sz="2400" b="1" dirty="0" smtClean="0"/>
              <a:t>en la web de la asignatura:       </a:t>
            </a:r>
            <a:r>
              <a:rPr lang="es-ES" sz="2400" b="1" dirty="0" smtClean="0">
                <a:solidFill>
                  <a:schemeClr val="bg1"/>
                </a:solidFill>
              </a:rPr>
              <a:t>)</a:t>
            </a:r>
            <a:endParaRPr lang="es-ES" sz="2900" b="1" dirty="0">
              <a:solidFill>
                <a:schemeClr val="bg1"/>
              </a:solidFill>
            </a:endParaRPr>
          </a:p>
        </p:txBody>
      </p:sp>
      <p:sp>
        <p:nvSpPr>
          <p:cNvPr id="6" name="5 Flecha derecha">
            <a:hlinkClick r:id="rId4"/>
          </p:cNvPr>
          <p:cNvSpPr/>
          <p:nvPr/>
        </p:nvSpPr>
        <p:spPr>
          <a:xfrm>
            <a:off x="8388424" y="1124745"/>
            <a:ext cx="576064" cy="288032"/>
          </a:xfrm>
          <a:prstGeom prst="rightArrow">
            <a:avLst/>
          </a:prstGeom>
          <a:solidFill>
            <a:srgbClr val="FFFF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894305" y="1739418"/>
            <a:ext cx="8358215" cy="4785926"/>
          </a:xfrm>
          <a:prstGeom prst="rect">
            <a:avLst/>
          </a:prstGeom>
          <a:noFill/>
        </p:spPr>
        <p:txBody>
          <a:bodyPr wrap="square" rtlCol="0">
            <a:spAutoFit/>
          </a:bodyPr>
          <a:lstStyle/>
          <a:p>
            <a:r>
              <a:rPr lang="es-ES" sz="2000" dirty="0" smtClean="0"/>
              <a:t>Es relevante una discusión de Alain Karma y Robert F. </a:t>
            </a:r>
            <a:r>
              <a:rPr lang="es-ES" sz="2000" dirty="0" err="1" smtClean="0"/>
              <a:t>Gilmour</a:t>
            </a:r>
            <a:r>
              <a:rPr lang="es-ES" sz="2000" dirty="0" smtClean="0"/>
              <a:t> </a:t>
            </a:r>
            <a:r>
              <a:rPr lang="es-ES" sz="2000" dirty="0" err="1" smtClean="0"/>
              <a:t>Jr.</a:t>
            </a:r>
            <a:r>
              <a:rPr lang="es-ES" sz="2000" dirty="0" smtClean="0"/>
              <a:t>, en “</a:t>
            </a:r>
            <a:r>
              <a:rPr lang="es-ES" sz="2000" dirty="0" err="1" smtClean="0"/>
              <a:t>Nonlinear</a:t>
            </a:r>
            <a:r>
              <a:rPr lang="es-ES" sz="2000" dirty="0" smtClean="0"/>
              <a:t> </a:t>
            </a:r>
            <a:r>
              <a:rPr lang="es-ES" sz="2000" dirty="0" err="1" smtClean="0"/>
              <a:t>dynamics</a:t>
            </a:r>
            <a:r>
              <a:rPr lang="es-ES" sz="2000" dirty="0" smtClean="0"/>
              <a:t> of </a:t>
            </a:r>
            <a:r>
              <a:rPr lang="es-ES" sz="2000" dirty="0" err="1" smtClean="0"/>
              <a:t>heart</a:t>
            </a:r>
            <a:r>
              <a:rPr lang="es-ES" sz="2000" dirty="0" smtClean="0"/>
              <a:t> </a:t>
            </a:r>
            <a:r>
              <a:rPr lang="es-ES" sz="2000" dirty="0" err="1" smtClean="0"/>
              <a:t>rhythm</a:t>
            </a:r>
            <a:r>
              <a:rPr lang="es-ES" sz="2000" dirty="0" smtClean="0"/>
              <a:t> </a:t>
            </a:r>
            <a:r>
              <a:rPr lang="es-ES" sz="2000" dirty="0" err="1" smtClean="0"/>
              <a:t>disorders</a:t>
            </a:r>
            <a:r>
              <a:rPr lang="es-ES" sz="2000" dirty="0" smtClean="0"/>
              <a:t>”, </a:t>
            </a:r>
            <a:r>
              <a:rPr lang="es-ES" sz="2000" i="1" dirty="0" err="1" smtClean="0">
                <a:hlinkClick r:id="rId2"/>
              </a:rPr>
              <a:t>Physics</a:t>
            </a:r>
            <a:r>
              <a:rPr lang="es-ES" sz="2000" i="1" dirty="0" smtClean="0">
                <a:hlinkClick r:id="rId2"/>
              </a:rPr>
              <a:t> </a:t>
            </a:r>
            <a:r>
              <a:rPr lang="es-ES" sz="2000" i="1" dirty="0" err="1" smtClean="0">
                <a:hlinkClick r:id="rId2"/>
              </a:rPr>
              <a:t>Today</a:t>
            </a:r>
            <a:r>
              <a:rPr lang="es-ES" sz="2000" dirty="0" smtClean="0">
                <a:hlinkClick r:id="rId2"/>
              </a:rPr>
              <a:t>, Marzo 2007, página 51</a:t>
            </a:r>
            <a:r>
              <a:rPr lang="es-ES" sz="2000" dirty="0" smtClean="0"/>
              <a:t>, sobre señales de caos en electrocardiogramas. </a:t>
            </a:r>
          </a:p>
          <a:p>
            <a:pPr>
              <a:spcBef>
                <a:spcPts val="1800"/>
              </a:spcBef>
            </a:pPr>
            <a:r>
              <a:rPr lang="es-ES" sz="2000" dirty="0" smtClean="0"/>
              <a:t>Historia del electrocardiograma: </a:t>
            </a:r>
            <a:r>
              <a:rPr lang="es-ES" sz="2000" dirty="0" smtClean="0">
                <a:hlinkClick r:id="rId3"/>
              </a:rPr>
              <a:t>www.ecglibrary.com</a:t>
            </a:r>
            <a:r>
              <a:rPr lang="es-ES" sz="2000" dirty="0" smtClean="0"/>
              <a:t>, y muchos ejemplos y explicaciones </a:t>
            </a:r>
            <a:r>
              <a:rPr lang="es-ES" sz="2000" dirty="0" smtClean="0">
                <a:hlinkClick r:id="rId4"/>
              </a:rPr>
              <a:t>aquí</a:t>
            </a:r>
            <a:r>
              <a:rPr lang="es-ES" sz="2000" dirty="0" smtClean="0"/>
              <a:t> y referencia a un libro sobre el asunto </a:t>
            </a:r>
            <a:r>
              <a:rPr lang="es-ES" sz="2000" dirty="0" smtClean="0">
                <a:hlinkClick r:id="rId5"/>
              </a:rPr>
              <a:t>aquí</a:t>
            </a:r>
            <a:r>
              <a:rPr lang="es-ES" sz="2000" dirty="0" smtClean="0"/>
              <a:t>. </a:t>
            </a:r>
          </a:p>
          <a:p>
            <a:pPr>
              <a:spcBef>
                <a:spcPts val="1800"/>
              </a:spcBef>
            </a:pPr>
            <a:r>
              <a:rPr lang="es-ES" sz="2000" dirty="0" smtClean="0"/>
              <a:t>Recomendamos “</a:t>
            </a:r>
            <a:r>
              <a:rPr lang="es-ES" sz="2000" dirty="0" err="1" smtClean="0"/>
              <a:t>Synchronization</a:t>
            </a:r>
            <a:r>
              <a:rPr lang="es-ES" sz="2000" dirty="0" smtClean="0"/>
              <a:t> and </a:t>
            </a:r>
            <a:r>
              <a:rPr lang="es-ES" sz="2000" dirty="0" err="1" smtClean="0"/>
              <a:t>rhythmic</a:t>
            </a:r>
            <a:r>
              <a:rPr lang="es-ES" sz="2000" dirty="0" smtClean="0"/>
              <a:t> </a:t>
            </a:r>
            <a:r>
              <a:rPr lang="es-ES" sz="2000" dirty="0" err="1" smtClean="0"/>
              <a:t>processes</a:t>
            </a:r>
            <a:r>
              <a:rPr lang="es-ES" sz="2000" dirty="0" smtClean="0"/>
              <a:t> in </a:t>
            </a:r>
            <a:r>
              <a:rPr lang="es-ES" sz="2000" dirty="0" err="1" smtClean="0"/>
              <a:t>physiology</a:t>
            </a:r>
            <a:r>
              <a:rPr lang="es-ES" sz="2000" dirty="0" smtClean="0"/>
              <a:t>”, por </a:t>
            </a:r>
            <a:r>
              <a:rPr lang="es-ES" sz="2000" dirty="0" err="1" smtClean="0"/>
              <a:t>Leon</a:t>
            </a:r>
            <a:r>
              <a:rPr lang="es-ES" sz="2000" dirty="0" smtClean="0"/>
              <a:t> </a:t>
            </a:r>
            <a:r>
              <a:rPr lang="es-ES" sz="2000" dirty="0" err="1" smtClean="0"/>
              <a:t>Glass</a:t>
            </a:r>
            <a:r>
              <a:rPr lang="es-ES" sz="2000" dirty="0" smtClean="0"/>
              <a:t>, </a:t>
            </a:r>
            <a:r>
              <a:rPr lang="es-ES" sz="2000" i="1" dirty="0" err="1" smtClean="0"/>
              <a:t>Nature</a:t>
            </a:r>
            <a:r>
              <a:rPr lang="es-ES" sz="2000" dirty="0" smtClean="0"/>
              <a:t> </a:t>
            </a:r>
            <a:r>
              <a:rPr lang="es-ES" sz="2000" b="1" dirty="0" smtClean="0"/>
              <a:t>410</a:t>
            </a:r>
            <a:r>
              <a:rPr lang="es-ES" sz="2000" dirty="0" smtClean="0"/>
              <a:t>, 277 (2001). </a:t>
            </a:r>
          </a:p>
          <a:p>
            <a:pPr>
              <a:spcBef>
                <a:spcPts val="1800"/>
              </a:spcBef>
            </a:pPr>
            <a:r>
              <a:rPr lang="es-ES" sz="2000" dirty="0" smtClean="0"/>
              <a:t>A veces se habla (véase, por ejemplo, el comentario </a:t>
            </a:r>
            <a:r>
              <a:rPr lang="es-ES" sz="2000" dirty="0" err="1" smtClean="0">
                <a:hlinkClick r:id="rId6"/>
              </a:rPr>
              <a:t>Controlling</a:t>
            </a:r>
            <a:r>
              <a:rPr lang="es-ES" sz="2000" dirty="0" smtClean="0">
                <a:hlinkClick r:id="rId6"/>
              </a:rPr>
              <a:t> </a:t>
            </a:r>
            <a:r>
              <a:rPr lang="es-ES" sz="2000" dirty="0" err="1" smtClean="0">
                <a:hlinkClick r:id="rId6"/>
              </a:rPr>
              <a:t>Cardiac</a:t>
            </a:r>
            <a:r>
              <a:rPr lang="es-ES" sz="2000" dirty="0" smtClean="0">
                <a:hlinkClick r:id="rId6"/>
              </a:rPr>
              <a:t> Chaos - </a:t>
            </a:r>
            <a:r>
              <a:rPr lang="es-ES" sz="2000" dirty="0" err="1" smtClean="0">
                <a:hlinkClick r:id="rId6"/>
              </a:rPr>
              <a:t>Physics</a:t>
            </a:r>
            <a:r>
              <a:rPr lang="es-ES" sz="2000" dirty="0" smtClean="0">
                <a:hlinkClick r:id="rId6"/>
              </a:rPr>
              <a:t> News </a:t>
            </a:r>
            <a:r>
              <a:rPr lang="es-ES" sz="2000" dirty="0" err="1" smtClean="0">
                <a:hlinkClick r:id="rId6"/>
              </a:rPr>
              <a:t>Update</a:t>
            </a:r>
            <a:r>
              <a:rPr lang="es-ES" sz="2000" dirty="0" smtClean="0">
                <a:hlinkClick r:id="rId6"/>
              </a:rPr>
              <a:t> 840</a:t>
            </a:r>
            <a:r>
              <a:rPr lang="es-ES" sz="2000" dirty="0" smtClean="0"/>
              <a:t>) de esfuerzos por evitar el comportamiento caótico en los ritmos cardíacos, que actualmente se consideran importantes para un comportamiento saludable. Sin embargo,  se trata del uso coloquial, no técnico, del término “caos” en un contexto científico. </a:t>
            </a:r>
          </a:p>
        </p:txBody>
      </p:sp>
      <p:sp>
        <p:nvSpPr>
          <p:cNvPr id="5" name="1 Título"/>
          <p:cNvSpPr>
            <a:spLocks noGrp="1"/>
          </p:cNvSpPr>
          <p:nvPr>
            <p:ph type="title"/>
          </p:nvPr>
        </p:nvSpPr>
        <p:spPr>
          <a:xfrm>
            <a:off x="107504" y="488302"/>
            <a:ext cx="8964488" cy="1068491"/>
          </a:xfrm>
        </p:spPr>
        <p:txBody>
          <a:bodyPr/>
          <a:lstStyle/>
          <a:p>
            <a:pPr algn="r" fontAlgn="auto">
              <a:spcAft>
                <a:spcPts val="0"/>
              </a:spcAft>
              <a:defRPr/>
            </a:pPr>
            <a:r>
              <a:rPr lang="es-ES" sz="2900" b="1" dirty="0" smtClean="0">
                <a:effectLst>
                  <a:outerShdw blurRad="38100" dist="38100" dir="2700000" algn="tl">
                    <a:srgbClr val="000000">
                      <a:alpha val="43137"/>
                    </a:srgbClr>
                  </a:outerShdw>
                </a:effectLst>
              </a:rPr>
              <a:t>Ejercicios, referencias interesantes y comentarios</a:t>
            </a:r>
            <a:br>
              <a:rPr lang="es-ES" sz="2900" b="1" dirty="0" smtClean="0">
                <a:effectLst>
                  <a:outerShdw blurRad="38100" dist="38100" dir="2700000" algn="tl">
                    <a:srgbClr val="000000">
                      <a:alpha val="43137"/>
                    </a:srgbClr>
                  </a:outerShdw>
                </a:effectLst>
              </a:rPr>
            </a:br>
            <a:r>
              <a:rPr lang="es-ES" sz="2400" b="1" dirty="0" smtClean="0"/>
              <a:t>en la web de la asignatura:       </a:t>
            </a:r>
            <a:r>
              <a:rPr lang="es-ES" sz="2400" b="1" dirty="0" smtClean="0">
                <a:solidFill>
                  <a:schemeClr val="bg1"/>
                </a:solidFill>
              </a:rPr>
              <a:t>)</a:t>
            </a:r>
            <a:endParaRPr lang="es-ES" sz="2900" b="1" dirty="0">
              <a:solidFill>
                <a:schemeClr val="bg1"/>
              </a:solidFill>
            </a:endParaRPr>
          </a:p>
        </p:txBody>
      </p:sp>
      <p:sp>
        <p:nvSpPr>
          <p:cNvPr id="6" name="5 Flecha derecha">
            <a:hlinkClick r:id="rId7"/>
          </p:cNvPr>
          <p:cNvSpPr/>
          <p:nvPr/>
        </p:nvSpPr>
        <p:spPr>
          <a:xfrm>
            <a:off x="8388424" y="1124745"/>
            <a:ext cx="576064" cy="288032"/>
          </a:xfrm>
          <a:prstGeom prst="rightArrow">
            <a:avLst/>
          </a:prstGeom>
          <a:solidFill>
            <a:srgbClr val="FFFF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1" y="457200"/>
            <a:ext cx="4910143" cy="838200"/>
          </a:xfrm>
        </p:spPr>
        <p:txBody>
          <a:bodyPr/>
          <a:lstStyle/>
          <a:p>
            <a:pPr algn="l"/>
            <a:r>
              <a:rPr lang="es-ES" dirty="0" smtClean="0"/>
              <a:t>R</a:t>
            </a:r>
            <a:r>
              <a:rPr lang="es-ES" cap="none" dirty="0" smtClean="0"/>
              <a:t>uido</a:t>
            </a:r>
            <a:endParaRPr lang="es-ES" dirty="0"/>
          </a:p>
        </p:txBody>
      </p:sp>
      <p:sp>
        <p:nvSpPr>
          <p:cNvPr id="3" name="2 Marcador de contenido"/>
          <p:cNvSpPr>
            <a:spLocks noGrp="1"/>
          </p:cNvSpPr>
          <p:nvPr>
            <p:ph idx="1"/>
          </p:nvPr>
        </p:nvSpPr>
        <p:spPr>
          <a:xfrm>
            <a:off x="892564" y="1412776"/>
            <a:ext cx="8143932" cy="4589482"/>
          </a:xfrm>
        </p:spPr>
        <p:txBody>
          <a:bodyPr>
            <a:noAutofit/>
          </a:bodyPr>
          <a:lstStyle/>
          <a:p>
            <a:pPr>
              <a:buNone/>
            </a:pPr>
            <a:r>
              <a:rPr lang="es-ES" sz="2400" dirty="0" smtClean="0">
                <a:solidFill>
                  <a:srgbClr val="002060"/>
                </a:solidFill>
                <a:latin typeface="+mj-lt"/>
              </a:rPr>
              <a:t>Caos puede verse como un </a:t>
            </a:r>
            <a:r>
              <a:rPr lang="es-ES" sz="2400" dirty="0" smtClean="0">
                <a:solidFill>
                  <a:srgbClr val="C00000"/>
                </a:solidFill>
                <a:latin typeface="+mj-lt"/>
              </a:rPr>
              <a:t>“ruido”</a:t>
            </a:r>
          </a:p>
          <a:p>
            <a:pPr>
              <a:buNone/>
            </a:pPr>
            <a:r>
              <a:rPr lang="es-ES" sz="2200" dirty="0" smtClean="0">
                <a:solidFill>
                  <a:srgbClr val="002060"/>
                </a:solidFill>
              </a:rPr>
              <a:t>	</a:t>
            </a:r>
            <a:r>
              <a:rPr lang="es-ES" sz="2200" b="1" dirty="0" smtClean="0">
                <a:solidFill>
                  <a:srgbClr val="0070C0"/>
                </a:solidFill>
              </a:rPr>
              <a:t>lenguaje ordinario:</a:t>
            </a:r>
            <a:r>
              <a:rPr lang="es-ES" sz="2200" dirty="0" smtClean="0">
                <a:solidFill>
                  <a:srgbClr val="002060"/>
                </a:solidFill>
              </a:rPr>
              <a:t> todo sonido inarticulado y confuso y, por extensión, toda serie  </a:t>
            </a:r>
            <a:r>
              <a:rPr lang="es-ES" sz="2200" i="1" dirty="0" err="1" smtClean="0">
                <a:solidFill>
                  <a:srgbClr val="002060"/>
                </a:solidFill>
              </a:rPr>
              <a:t>x</a:t>
            </a:r>
            <a:r>
              <a:rPr lang="es-ES" sz="2200" i="1" baseline="-25000" dirty="0" err="1" smtClean="0">
                <a:solidFill>
                  <a:srgbClr val="002060"/>
                </a:solidFill>
              </a:rPr>
              <a:t>n</a:t>
            </a:r>
            <a:r>
              <a:rPr lang="es-ES" sz="2200" dirty="0" smtClean="0">
                <a:solidFill>
                  <a:srgbClr val="002060"/>
                </a:solidFill>
              </a:rPr>
              <a:t>  sin estructura ni orden alguno</a:t>
            </a:r>
          </a:p>
          <a:p>
            <a:pPr>
              <a:spcBef>
                <a:spcPts val="0"/>
              </a:spcBef>
              <a:buNone/>
            </a:pPr>
            <a:r>
              <a:rPr lang="es-ES" sz="2200" dirty="0" smtClean="0">
                <a:solidFill>
                  <a:srgbClr val="002060"/>
                </a:solidFill>
              </a:rPr>
              <a:t>	</a:t>
            </a:r>
            <a:r>
              <a:rPr lang="es-ES" sz="2000" dirty="0" smtClean="0">
                <a:solidFill>
                  <a:srgbClr val="002060"/>
                </a:solidFill>
              </a:rPr>
              <a:t>(luego es desagradable y no transmite información; hay que eliminarlo)</a:t>
            </a:r>
          </a:p>
          <a:p>
            <a:pPr>
              <a:spcBef>
                <a:spcPts val="0"/>
              </a:spcBef>
              <a:buNone/>
            </a:pPr>
            <a:r>
              <a:rPr lang="es-ES" sz="2000" b="1" dirty="0" smtClean="0">
                <a:solidFill>
                  <a:srgbClr val="002060"/>
                </a:solidFill>
              </a:rPr>
              <a:t>	</a:t>
            </a:r>
            <a:r>
              <a:rPr lang="es-ES" sz="2200" b="1" dirty="0" smtClean="0">
                <a:solidFill>
                  <a:srgbClr val="0070C0"/>
                </a:solidFill>
              </a:rPr>
              <a:t>pero…</a:t>
            </a:r>
          </a:p>
          <a:p>
            <a:pPr>
              <a:buNone/>
            </a:pPr>
            <a:r>
              <a:rPr lang="es-ES" sz="2200" dirty="0" smtClean="0">
                <a:solidFill>
                  <a:srgbClr val="002060"/>
                </a:solidFill>
              </a:rPr>
              <a:t>	</a:t>
            </a:r>
            <a:r>
              <a:rPr lang="es-ES" sz="2200" b="1" dirty="0" smtClean="0">
                <a:solidFill>
                  <a:srgbClr val="0070C0"/>
                </a:solidFill>
              </a:rPr>
              <a:t>ciencia:</a:t>
            </a:r>
            <a:r>
              <a:rPr lang="es-ES" sz="2200" dirty="0" smtClean="0">
                <a:solidFill>
                  <a:srgbClr val="002060"/>
                </a:solidFill>
              </a:rPr>
              <a:t> concepto aparece con el amplificador, chisporroteo audible por altavoces, consecuencia del movimiento térmico, desordenado, de electrones por conductores y válvulas</a:t>
            </a:r>
          </a:p>
          <a:p>
            <a:pPr>
              <a:buNone/>
            </a:pPr>
            <a:r>
              <a:rPr lang="es-ES" sz="2200" dirty="0" smtClean="0">
                <a:solidFill>
                  <a:srgbClr val="002060"/>
                </a:solidFill>
              </a:rPr>
              <a:t>	Johnson (1887-1970): parte de esta señal es estructurada. </a:t>
            </a:r>
          </a:p>
          <a:p>
            <a:pPr>
              <a:buNone/>
            </a:pPr>
            <a:r>
              <a:rPr lang="es-ES" sz="2200" dirty="0" smtClean="0">
                <a:solidFill>
                  <a:srgbClr val="002060"/>
                </a:solidFill>
              </a:rPr>
              <a:t>	Hoy: muchas señales con rápidos vaivenes irregulares son ruidos </a:t>
            </a:r>
            <a:r>
              <a:rPr lang="es-ES" sz="2200" u="sng" dirty="0" smtClean="0">
                <a:solidFill>
                  <a:srgbClr val="002060"/>
                </a:solidFill>
              </a:rPr>
              <a:t>aparentes</a:t>
            </a:r>
            <a:r>
              <a:rPr lang="es-ES" sz="2200" dirty="0" smtClean="0">
                <a:solidFill>
                  <a:srgbClr val="002060"/>
                </a:solidFill>
              </a:rPr>
              <a:t>, pues transmiten información relevante, aunque a veces sea incomprensible.</a:t>
            </a:r>
            <a:endParaRPr lang="es-ES" sz="2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up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up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up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1" y="457200"/>
            <a:ext cx="5267332" cy="838200"/>
          </a:xfrm>
        </p:spPr>
        <p:txBody>
          <a:bodyPr/>
          <a:lstStyle/>
          <a:p>
            <a:pPr algn="l"/>
            <a:r>
              <a:rPr lang="es-ES" dirty="0" smtClean="0"/>
              <a:t>R</a:t>
            </a:r>
            <a:r>
              <a:rPr lang="es-ES" cap="none" dirty="0" smtClean="0"/>
              <a:t>uidos</a:t>
            </a:r>
            <a:endParaRPr lang="es-ES" dirty="0"/>
          </a:p>
        </p:txBody>
      </p:sp>
      <p:sp>
        <p:nvSpPr>
          <p:cNvPr id="3" name="2 Marcador de contenido"/>
          <p:cNvSpPr>
            <a:spLocks noGrp="1"/>
          </p:cNvSpPr>
          <p:nvPr>
            <p:ph idx="1"/>
          </p:nvPr>
        </p:nvSpPr>
        <p:spPr>
          <a:xfrm>
            <a:off x="1043608" y="1440000"/>
            <a:ext cx="8155632" cy="1874838"/>
          </a:xfrm>
        </p:spPr>
        <p:txBody>
          <a:bodyPr>
            <a:normAutofit fontScale="55000" lnSpcReduction="20000"/>
          </a:bodyPr>
          <a:lstStyle/>
          <a:p>
            <a:pPr>
              <a:buNone/>
            </a:pPr>
            <a:r>
              <a:rPr lang="es-ES" sz="4400" dirty="0" smtClean="0">
                <a:solidFill>
                  <a:srgbClr val="002060"/>
                </a:solidFill>
                <a:latin typeface="+mj-lt"/>
              </a:rPr>
              <a:t>Importante propiedad del ruido: su </a:t>
            </a:r>
            <a:r>
              <a:rPr lang="es-ES" sz="4400" dirty="0" smtClean="0">
                <a:solidFill>
                  <a:srgbClr val="C00000"/>
                </a:solidFill>
              </a:rPr>
              <a:t>espectro</a:t>
            </a:r>
          </a:p>
          <a:p>
            <a:pPr>
              <a:spcBef>
                <a:spcPts val="1200"/>
              </a:spcBef>
            </a:pPr>
            <a:r>
              <a:rPr lang="es-ES" dirty="0" smtClean="0">
                <a:solidFill>
                  <a:srgbClr val="002060"/>
                </a:solidFill>
              </a:rPr>
              <a:t>óptica: abanico de colores al descomponer luz blanca con prisma</a:t>
            </a:r>
          </a:p>
          <a:p>
            <a:pPr>
              <a:spcBef>
                <a:spcPts val="600"/>
              </a:spcBef>
            </a:pPr>
            <a:r>
              <a:rPr lang="es-ES" dirty="0" smtClean="0">
                <a:solidFill>
                  <a:srgbClr val="002060"/>
                </a:solidFill>
              </a:rPr>
              <a:t>gráfico al dibujar intensidad de una luz en función de las frecuencias que contiene</a:t>
            </a:r>
          </a:p>
          <a:p>
            <a:pPr>
              <a:spcBef>
                <a:spcPts val="600"/>
              </a:spcBef>
            </a:pPr>
            <a:r>
              <a:rPr lang="es-ES" dirty="0" smtClean="0">
                <a:solidFill>
                  <a:srgbClr val="002060"/>
                </a:solidFill>
              </a:rPr>
              <a:t>luego se aplicó al sonido y a otras ondas y, finalmente,</a:t>
            </a:r>
          </a:p>
          <a:p>
            <a:pPr>
              <a:spcBef>
                <a:spcPts val="600"/>
              </a:spcBef>
            </a:pPr>
            <a:r>
              <a:rPr lang="es-ES" dirty="0" smtClean="0">
                <a:solidFill>
                  <a:srgbClr val="002060"/>
                </a:solidFill>
              </a:rPr>
              <a:t>cualquier serie que represente señal susceptible de ser descompuesta en partes (asociadas con distintas frecuencias), como en:</a:t>
            </a:r>
          </a:p>
          <a:p>
            <a:pPr>
              <a:buNone/>
            </a:pPr>
            <a:endParaRPr lang="es-ES" dirty="0"/>
          </a:p>
        </p:txBody>
      </p:sp>
      <p:pic>
        <p:nvPicPr>
          <p:cNvPr id="3074" name="Picture 2" descr="C:\Users\jmarro\JMdocs\jm\LIBROS\complejidad\0FyVenLaTeX\figuras\Espectro.JPG"/>
          <p:cNvPicPr>
            <a:picLocks noChangeAspect="1" noChangeArrowheads="1"/>
          </p:cNvPicPr>
          <p:nvPr/>
        </p:nvPicPr>
        <p:blipFill>
          <a:blip r:embed="rId2" cstate="print"/>
          <a:srcRect/>
          <a:stretch>
            <a:fillRect/>
          </a:stretch>
        </p:blipFill>
        <p:spPr bwMode="auto">
          <a:xfrm>
            <a:off x="2000232" y="3500439"/>
            <a:ext cx="3619525" cy="2714644"/>
          </a:xfrm>
          <a:prstGeom prst="rect">
            <a:avLst/>
          </a:prstGeom>
          <a:noFill/>
        </p:spPr>
      </p:pic>
      <p:sp>
        <p:nvSpPr>
          <p:cNvPr id="5" name="TextBox 4"/>
          <p:cNvSpPr txBox="1"/>
          <p:nvPr/>
        </p:nvSpPr>
        <p:spPr>
          <a:xfrm>
            <a:off x="6000761" y="3714752"/>
            <a:ext cx="2643207" cy="2062103"/>
          </a:xfrm>
          <a:prstGeom prst="rect">
            <a:avLst/>
          </a:prstGeom>
          <a:noFill/>
        </p:spPr>
        <p:txBody>
          <a:bodyPr wrap="square" rtlCol="0">
            <a:spAutoFit/>
          </a:bodyPr>
          <a:lstStyle/>
          <a:p>
            <a:r>
              <a:rPr lang="es-ES" sz="1600" i="1" dirty="0" smtClean="0">
                <a:solidFill>
                  <a:srgbClr val="0070C0"/>
                </a:solidFill>
              </a:rPr>
              <a:t>Espectro</a:t>
            </a:r>
            <a:r>
              <a:rPr lang="es-ES" sz="1600" dirty="0" smtClean="0">
                <a:solidFill>
                  <a:srgbClr val="0070C0"/>
                </a:solidFill>
              </a:rPr>
              <a:t> de la corriente eléctrica (EE UU), mostrando máximo a 60 Hz y componentes para otras muchas frecuencias. </a:t>
            </a:r>
          </a:p>
          <a:p>
            <a:r>
              <a:rPr lang="es-ES" sz="1600" dirty="0" smtClean="0">
                <a:solidFill>
                  <a:srgbClr val="0070C0"/>
                </a:solidFill>
              </a:rPr>
              <a:t>Eje vertical es intensidad en unidades arbitrarias; eje horizontal es  ω  en Hz</a:t>
            </a:r>
            <a:endParaRPr lang="es-ES" sz="1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up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childTnLst>
                                </p:cTn>
                              </p:par>
                            </p:childTnLst>
                          </p:cTn>
                        </p:par>
                        <p:par>
                          <p:cTn id="32" fill="hold">
                            <p:stCondLst>
                              <p:cond delay="0"/>
                            </p:stCondLst>
                            <p:childTnLst>
                              <p:par>
                                <p:cTn id="33" presetID="55"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1" y="457200"/>
            <a:ext cx="5267332" cy="838200"/>
          </a:xfrm>
        </p:spPr>
        <p:txBody>
          <a:bodyPr/>
          <a:lstStyle/>
          <a:p>
            <a:pPr algn="l"/>
            <a:r>
              <a:rPr lang="es-ES" dirty="0" smtClean="0"/>
              <a:t>R</a:t>
            </a:r>
            <a:r>
              <a:rPr lang="es-ES" cap="none" dirty="0" smtClean="0"/>
              <a:t>uidos…</a:t>
            </a:r>
            <a:endParaRPr lang="es-ES" dirty="0"/>
          </a:p>
        </p:txBody>
      </p:sp>
      <p:sp>
        <p:nvSpPr>
          <p:cNvPr id="3" name="2 Marcador de contenido"/>
          <p:cNvSpPr>
            <a:spLocks noGrp="1"/>
          </p:cNvSpPr>
          <p:nvPr>
            <p:ph idx="1"/>
          </p:nvPr>
        </p:nvSpPr>
        <p:spPr>
          <a:xfrm>
            <a:off x="899592" y="1392906"/>
            <a:ext cx="8244408" cy="5564486"/>
          </a:xfrm>
        </p:spPr>
        <p:txBody>
          <a:bodyPr>
            <a:normAutofit fontScale="62500" lnSpcReduction="20000"/>
          </a:bodyPr>
          <a:lstStyle/>
          <a:p>
            <a:pPr>
              <a:buNone/>
            </a:pPr>
            <a:r>
              <a:rPr lang="es-ES" sz="3800" dirty="0" smtClean="0">
                <a:solidFill>
                  <a:srgbClr val="002060"/>
                </a:solidFill>
                <a:latin typeface="+mj-lt"/>
              </a:rPr>
              <a:t>Importante propiedad del ruido: su </a:t>
            </a:r>
            <a:r>
              <a:rPr lang="es-ES" sz="3800" dirty="0" smtClean="0">
                <a:solidFill>
                  <a:srgbClr val="C00000"/>
                </a:solidFill>
              </a:rPr>
              <a:t>espectro</a:t>
            </a:r>
          </a:p>
          <a:p>
            <a:pPr>
              <a:spcBef>
                <a:spcPts val="900"/>
              </a:spcBef>
              <a:buNone/>
            </a:pPr>
            <a:r>
              <a:rPr lang="es-ES" dirty="0" smtClean="0">
                <a:solidFill>
                  <a:srgbClr val="002060"/>
                </a:solidFill>
              </a:rPr>
              <a:t>	</a:t>
            </a:r>
            <a:r>
              <a:rPr lang="es-ES" sz="3000" dirty="0" smtClean="0">
                <a:solidFill>
                  <a:srgbClr val="002060"/>
                </a:solidFill>
              </a:rPr>
              <a:t>dada  </a:t>
            </a:r>
            <a:r>
              <a:rPr lang="es-ES" sz="3000" i="1" dirty="0" err="1" smtClean="0">
                <a:solidFill>
                  <a:srgbClr val="002060"/>
                </a:solidFill>
              </a:rPr>
              <a:t>x</a:t>
            </a:r>
            <a:r>
              <a:rPr lang="es-ES" sz="3000" i="1" baseline="-25000" dirty="0" err="1" smtClean="0">
                <a:solidFill>
                  <a:srgbClr val="002060"/>
                </a:solidFill>
              </a:rPr>
              <a:t>n</a:t>
            </a:r>
            <a:r>
              <a:rPr lang="es-ES" sz="3000" dirty="0" smtClean="0">
                <a:solidFill>
                  <a:srgbClr val="002060"/>
                </a:solidFill>
              </a:rPr>
              <a:t>  (q ha llegado a estacionaria), espectro  Φ(ω)  se obtiene separando </a:t>
            </a:r>
            <a:r>
              <a:rPr lang="es-ES" sz="3000" i="1" dirty="0" err="1" smtClean="0">
                <a:solidFill>
                  <a:srgbClr val="002060"/>
                </a:solidFill>
              </a:rPr>
              <a:t>x</a:t>
            </a:r>
            <a:r>
              <a:rPr lang="es-ES" sz="3000" i="1" baseline="-25000" dirty="0" err="1" smtClean="0">
                <a:solidFill>
                  <a:srgbClr val="002060"/>
                </a:solidFill>
              </a:rPr>
              <a:t>n</a:t>
            </a:r>
            <a:r>
              <a:rPr lang="es-ES" sz="3000" dirty="0" smtClean="0">
                <a:solidFill>
                  <a:srgbClr val="002060"/>
                </a:solidFill>
              </a:rPr>
              <a:t>  en sus componentes, cada uno correspondiente a un "color" o frecuencia ω. </a:t>
            </a:r>
          </a:p>
          <a:p>
            <a:pPr>
              <a:buNone/>
            </a:pPr>
            <a:r>
              <a:rPr lang="es-ES" sz="3000" dirty="0" smtClean="0">
                <a:solidFill>
                  <a:srgbClr val="002060"/>
                </a:solidFill>
              </a:rPr>
              <a:t>	(Esto se hace transformando Fourier)</a:t>
            </a:r>
          </a:p>
          <a:p>
            <a:pPr>
              <a:buNone/>
            </a:pPr>
            <a:endParaRPr lang="es-ES" dirty="0" smtClean="0">
              <a:solidFill>
                <a:srgbClr val="002060"/>
              </a:solidFill>
            </a:endParaRPr>
          </a:p>
          <a:p>
            <a:pPr>
              <a:buNone/>
            </a:pPr>
            <a:r>
              <a:rPr lang="es-ES" dirty="0" smtClean="0">
                <a:solidFill>
                  <a:srgbClr val="002060"/>
                </a:solidFill>
              </a:rPr>
              <a:t>Los ruidos suelen clasificarse atendiendo a la forma del espectro  Φ(ω). </a:t>
            </a:r>
          </a:p>
          <a:p>
            <a:pPr>
              <a:spcBef>
                <a:spcPts val="1200"/>
              </a:spcBef>
              <a:buNone/>
            </a:pPr>
            <a:r>
              <a:rPr lang="es-ES" dirty="0" smtClean="0">
                <a:solidFill>
                  <a:srgbClr val="002060"/>
                </a:solidFill>
              </a:rPr>
              <a:t>	Es lógico pues éste revela cómo se distribuye estadísticamente la potencia de la señal entre sus componentes. </a:t>
            </a:r>
          </a:p>
          <a:p>
            <a:pPr lvl="1">
              <a:spcBef>
                <a:spcPts val="900"/>
              </a:spcBef>
              <a:buNone/>
            </a:pPr>
            <a:r>
              <a:rPr lang="es-ES" dirty="0" smtClean="0">
                <a:solidFill>
                  <a:srgbClr val="002060"/>
                </a:solidFill>
              </a:rPr>
              <a:t>	</a:t>
            </a:r>
            <a:r>
              <a:rPr lang="es-ES" sz="3000" dirty="0" smtClean="0">
                <a:solidFill>
                  <a:srgbClr val="002060"/>
                </a:solidFill>
              </a:rPr>
              <a:t>Hoy sofisticados espectrómetros para medir con precisión los componentes de cualquier señal (generalmente en unas cuantas frecuencia)</a:t>
            </a:r>
          </a:p>
          <a:p>
            <a:pPr>
              <a:buNone/>
            </a:pPr>
            <a:endParaRPr lang="es-ES" dirty="0" smtClean="0">
              <a:solidFill>
                <a:srgbClr val="002060"/>
              </a:solidFill>
            </a:endParaRPr>
          </a:p>
          <a:p>
            <a:pPr>
              <a:buNone/>
            </a:pPr>
            <a:r>
              <a:rPr lang="es-ES" dirty="0" smtClean="0">
                <a:solidFill>
                  <a:srgbClr val="002060"/>
                </a:solidFill>
              </a:rPr>
              <a:t>Se ha visto así que algunas de las señales más importantes muestran  Φ(ω)  proporcionales a una potencia inversa de la frecuencia:</a:t>
            </a:r>
          </a:p>
          <a:p>
            <a:pPr algn="ctr">
              <a:spcBef>
                <a:spcPts val="1200"/>
              </a:spcBef>
              <a:buNone/>
            </a:pPr>
            <a:r>
              <a:rPr lang="es-ES" sz="3800" dirty="0" smtClean="0">
                <a:solidFill>
                  <a:srgbClr val="FF0000"/>
                </a:solidFill>
                <a:latin typeface="+mj-lt"/>
              </a:rPr>
              <a:t>Φ(ω) ∼ 1/</a:t>
            </a:r>
            <a:r>
              <a:rPr lang="es-ES" sz="3800" dirty="0" err="1" smtClean="0">
                <a:solidFill>
                  <a:srgbClr val="FF0000"/>
                </a:solidFill>
                <a:latin typeface="+mj-lt"/>
              </a:rPr>
              <a:t>ω</a:t>
            </a:r>
            <a:r>
              <a:rPr lang="es-ES" sz="3800" baseline="30000" dirty="0" err="1" smtClean="0">
                <a:solidFill>
                  <a:srgbClr val="FF0000"/>
                </a:solidFill>
                <a:latin typeface="+mj-lt"/>
              </a:rPr>
              <a:t>β</a:t>
            </a:r>
            <a:r>
              <a:rPr lang="es-ES" sz="3800" dirty="0" smtClean="0">
                <a:solidFill>
                  <a:srgbClr val="FF0000"/>
                </a:solidFill>
                <a:latin typeface="+mj-lt"/>
              </a:rPr>
              <a:t> </a:t>
            </a:r>
          </a:p>
          <a:p>
            <a:pPr>
              <a:spcBef>
                <a:spcPts val="1200"/>
              </a:spcBef>
              <a:buNone/>
            </a:pPr>
            <a:r>
              <a:rPr lang="es-ES" dirty="0" smtClean="0">
                <a:solidFill>
                  <a:srgbClr val="002060"/>
                </a:solidFill>
              </a:rPr>
              <a:t>	donde  β ≥ 0  es un número que caracteriza cada tipo de señal que puede estar relacionado, β = 5 - 2</a:t>
            </a:r>
            <a:r>
              <a:rPr lang="es-ES" i="1" dirty="0" smtClean="0">
                <a:solidFill>
                  <a:srgbClr val="002060"/>
                </a:solidFill>
              </a:rPr>
              <a:t>D</a:t>
            </a:r>
            <a:r>
              <a:rPr lang="es-ES" dirty="0" smtClean="0">
                <a:solidFill>
                  <a:srgbClr val="002060"/>
                </a:solidFill>
              </a:rPr>
              <a:t>, con la dimensión fractal</a:t>
            </a:r>
            <a:endParaRPr lang="es-E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up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up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up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upRigh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upRigh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strips(upRight)">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strips(upRight)">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strips(upRight)">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1" y="457200"/>
            <a:ext cx="4624391" cy="838200"/>
          </a:xfrm>
        </p:spPr>
        <p:txBody>
          <a:bodyPr/>
          <a:lstStyle/>
          <a:p>
            <a:pPr algn="l"/>
            <a:r>
              <a:rPr lang="es-ES" dirty="0" smtClean="0"/>
              <a:t>R</a:t>
            </a:r>
            <a:r>
              <a:rPr lang="es-ES" cap="none" dirty="0" smtClean="0"/>
              <a:t>uidos de colores</a:t>
            </a:r>
            <a:endParaRPr lang="es-ES" dirty="0"/>
          </a:p>
        </p:txBody>
      </p:sp>
      <p:sp>
        <p:nvSpPr>
          <p:cNvPr id="3" name="2 Marcador de contenido"/>
          <p:cNvSpPr>
            <a:spLocks noGrp="1"/>
          </p:cNvSpPr>
          <p:nvPr>
            <p:ph idx="1"/>
          </p:nvPr>
        </p:nvSpPr>
        <p:spPr>
          <a:xfrm>
            <a:off x="899592" y="1340768"/>
            <a:ext cx="8092008" cy="5517232"/>
          </a:xfrm>
        </p:spPr>
        <p:txBody>
          <a:bodyPr>
            <a:normAutofit fontScale="92500" lnSpcReduction="20000"/>
          </a:bodyPr>
          <a:lstStyle/>
          <a:p>
            <a:pPr>
              <a:buNone/>
            </a:pPr>
            <a:r>
              <a:rPr lang="es-ES" b="1" dirty="0" smtClean="0">
                <a:solidFill>
                  <a:srgbClr val="C00000"/>
                </a:solidFill>
                <a:latin typeface="+mj-lt"/>
              </a:rPr>
              <a:t>Ruido blanco</a:t>
            </a:r>
            <a:r>
              <a:rPr lang="es-ES" b="1" dirty="0" smtClean="0">
                <a:solidFill>
                  <a:srgbClr val="002060"/>
                </a:solidFill>
                <a:latin typeface="+mj-lt"/>
              </a:rPr>
              <a:t>: </a:t>
            </a:r>
            <a:r>
              <a:rPr lang="es-ES" sz="2800" dirty="0" smtClean="0">
                <a:solidFill>
                  <a:srgbClr val="002060"/>
                </a:solidFill>
              </a:rPr>
              <a:t>en analogía con la luz blanca (misma proporción de todas las frecuencias visibles), es una señal con la misma intensidad en cualquier frecuencia o banda de frecuencias, luego su espectro es plano, esto es,  </a:t>
            </a:r>
            <a:r>
              <a:rPr lang="es-ES" sz="2800" dirty="0" smtClean="0">
                <a:solidFill>
                  <a:srgbClr val="0070C0"/>
                </a:solidFill>
              </a:rPr>
              <a:t>β ≃ 0</a:t>
            </a:r>
            <a:r>
              <a:rPr lang="es-ES" sz="2800" dirty="0" smtClean="0">
                <a:solidFill>
                  <a:srgbClr val="002060"/>
                </a:solidFill>
              </a:rPr>
              <a:t>.</a:t>
            </a:r>
            <a:endParaRPr lang="es-ES" dirty="0" smtClean="0">
              <a:solidFill>
                <a:srgbClr val="002060"/>
              </a:solidFill>
            </a:endParaRPr>
          </a:p>
          <a:p>
            <a:pPr lvl="1">
              <a:spcBef>
                <a:spcPts val="1200"/>
              </a:spcBef>
              <a:buNone/>
            </a:pPr>
            <a:r>
              <a:rPr lang="es-ES" dirty="0" smtClean="0">
                <a:solidFill>
                  <a:srgbClr val="002060"/>
                </a:solidFill>
              </a:rPr>
              <a:t>	Pero una propiedad más importante del ruido blanco es la </a:t>
            </a:r>
            <a:r>
              <a:rPr lang="es-ES" dirty="0" smtClean="0">
                <a:solidFill>
                  <a:srgbClr val="0070C0"/>
                </a:solidFill>
              </a:rPr>
              <a:t>ausencia total de correlaciones</a:t>
            </a:r>
            <a:r>
              <a:rPr lang="es-ES" dirty="0" smtClean="0">
                <a:solidFill>
                  <a:srgbClr val="002060"/>
                </a:solidFill>
              </a:rPr>
              <a:t>, de modo que cada componente es independiente de los otros, lo que implica total aleatoriedad. </a:t>
            </a:r>
          </a:p>
          <a:p>
            <a:pPr lvl="1">
              <a:spcBef>
                <a:spcPts val="1200"/>
              </a:spcBef>
              <a:buNone/>
            </a:pPr>
            <a:r>
              <a:rPr lang="es-ES" dirty="0" smtClean="0">
                <a:solidFill>
                  <a:srgbClr val="002060"/>
                </a:solidFill>
              </a:rPr>
              <a:t>	De hecho, una </a:t>
            </a:r>
            <a:r>
              <a:rPr lang="es-ES" dirty="0" smtClean="0">
                <a:solidFill>
                  <a:srgbClr val="0070C0"/>
                </a:solidFill>
              </a:rPr>
              <a:t>serie de números aleatorios</a:t>
            </a:r>
            <a:r>
              <a:rPr lang="es-ES" dirty="0" smtClean="0">
                <a:solidFill>
                  <a:srgbClr val="002060"/>
                </a:solidFill>
              </a:rPr>
              <a:t> con cualquier distribución, uniforme o no, es realización de ruido blanco. </a:t>
            </a:r>
          </a:p>
          <a:p>
            <a:pPr lvl="1">
              <a:spcBef>
                <a:spcPts val="1200"/>
              </a:spcBef>
              <a:buNone/>
            </a:pPr>
            <a:r>
              <a:rPr lang="es-ES" dirty="0" smtClean="0">
                <a:solidFill>
                  <a:srgbClr val="002060"/>
                </a:solidFill>
              </a:rPr>
              <a:t>	Si la señal es audible, el ruido blanco se sobrepone con facilidad a otros sonidos ambientales, por lo que se usa a veces en sirenas de emergencia.</a:t>
            </a:r>
            <a:endParaRPr lang="es-ES" dirty="0">
              <a:solidFill>
                <a:srgbClr val="002060"/>
              </a:solidFill>
            </a:endParaRPr>
          </a:p>
        </p:txBody>
      </p:sp>
      <p:sp>
        <p:nvSpPr>
          <p:cNvPr id="4" name="3 CuadroTexto"/>
          <p:cNvSpPr txBox="1"/>
          <p:nvPr/>
        </p:nvSpPr>
        <p:spPr>
          <a:xfrm>
            <a:off x="5429257" y="357166"/>
            <a:ext cx="2714644" cy="523220"/>
          </a:xfrm>
          <a:prstGeom prst="rect">
            <a:avLst/>
          </a:prstGeom>
          <a:noFill/>
        </p:spPr>
        <p:txBody>
          <a:bodyPr wrap="square" rtlCol="0">
            <a:spAutoFit/>
          </a:bodyPr>
          <a:lstStyle/>
          <a:p>
            <a:r>
              <a:rPr lang="es-ES" sz="2800" dirty="0" smtClean="0">
                <a:solidFill>
                  <a:srgbClr val="C00000"/>
                </a:solidFill>
                <a:latin typeface="+mj-lt"/>
              </a:rPr>
              <a:t>Φ(ω) ∼ 1/</a:t>
            </a:r>
            <a:r>
              <a:rPr lang="es-ES" sz="2800" dirty="0" err="1" smtClean="0">
                <a:solidFill>
                  <a:srgbClr val="C00000"/>
                </a:solidFill>
                <a:latin typeface="+mj-lt"/>
              </a:rPr>
              <a:t>ω</a:t>
            </a:r>
            <a:r>
              <a:rPr lang="es-ES" sz="2800" baseline="30000" dirty="0" err="1" smtClean="0">
                <a:solidFill>
                  <a:srgbClr val="C00000"/>
                </a:solidFill>
                <a:latin typeface="+mj-lt"/>
              </a:rPr>
              <a:t>β</a:t>
            </a:r>
            <a:r>
              <a:rPr lang="es-ES" sz="2800" dirty="0" smtClean="0">
                <a:solidFill>
                  <a:srgbClr val="C00000"/>
                </a:solidFill>
                <a:latin typeface="+mj-lt"/>
              </a:rPr>
              <a:t> </a:t>
            </a:r>
            <a:endParaRPr lang="es-ES" dirty="0" smtClean="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from="(-#ppt_w/2)" to="(#ppt_x)" calcmode="lin" valueType="num">
                                      <p:cBhvr>
                                        <p:cTn id="11" dur="600" fill="hold">
                                          <p:stCondLst>
                                            <p:cond delay="0"/>
                                          </p:stCondLst>
                                        </p:cTn>
                                        <p:tgtEl>
                                          <p:spTgt spid="3">
                                            <p:txEl>
                                              <p:pRg st="0" end="0"/>
                                            </p:txEl>
                                          </p:spTgt>
                                        </p:tgtEl>
                                        <p:attrNameLst>
                                          <p:attrName>ppt_x</p:attrName>
                                        </p:attrNameLst>
                                      </p:cBhvr>
                                    </p:anim>
                                    <p:anim from="0" to="-1.0" calcmode="lin" valueType="num">
                                      <p:cBhvr>
                                        <p:cTn id="12" dur="200" decel="50000" autoRev="1" fill="hold">
                                          <p:stCondLst>
                                            <p:cond delay="600"/>
                                          </p:stCondLst>
                                        </p:cTn>
                                        <p:tgtEl>
                                          <p:spTgt spid="3">
                                            <p:txEl>
                                              <p:pRg st="0" end="0"/>
                                            </p:txEl>
                                          </p:spTgt>
                                        </p:tgtEl>
                                        <p:attrNameLst>
                                          <p:attrName>xshear</p:attrName>
                                        </p:attrNameLst>
                                      </p:cBhvr>
                                    </p:anim>
                                    <p:animScale>
                                      <p:cBhvr>
                                        <p:cTn id="13" dur="200" decel="100000" autoRev="1" fill="hold">
                                          <p:stCondLst>
                                            <p:cond delay="600"/>
                                          </p:stCondLst>
                                        </p:cTn>
                                        <p:tgtEl>
                                          <p:spTgt spid="3">
                                            <p:txEl>
                                              <p:pRg st="0" end="0"/>
                                            </p:txEl>
                                          </p:spTgt>
                                        </p:tgtEl>
                                      </p:cBhvr>
                                      <p:from x="100000" y="100000"/>
                                      <p:to x="80000" y="100000"/>
                                    </p:animScale>
                                    <p:anim by="(#ppt_h/3+#ppt_w*0.1)" calcmode="lin" valueType="num">
                                      <p:cBhvr additive="sum">
                                        <p:cTn id="14"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from="(-#ppt_w/2)" to="(#ppt_x)" calcmode="lin" valueType="num">
                                      <p:cBhvr>
                                        <p:cTn id="19" dur="600" fill="hold">
                                          <p:stCondLst>
                                            <p:cond delay="0"/>
                                          </p:stCondLst>
                                        </p:cTn>
                                        <p:tgtEl>
                                          <p:spTgt spid="3">
                                            <p:txEl>
                                              <p:pRg st="1" end="1"/>
                                            </p:txEl>
                                          </p:spTgt>
                                        </p:tgtEl>
                                        <p:attrNameLst>
                                          <p:attrName>ppt_x</p:attrName>
                                        </p:attrNameLst>
                                      </p:cBhvr>
                                    </p:anim>
                                    <p:anim from="0" to="-1.0" calcmode="lin" valueType="num">
                                      <p:cBhvr>
                                        <p:cTn id="20" dur="200" decel="50000" autoRev="1" fill="hold">
                                          <p:stCondLst>
                                            <p:cond delay="600"/>
                                          </p:stCondLst>
                                        </p:cTn>
                                        <p:tgtEl>
                                          <p:spTgt spid="3">
                                            <p:txEl>
                                              <p:pRg st="1" end="1"/>
                                            </p:txEl>
                                          </p:spTgt>
                                        </p:tgtEl>
                                        <p:attrNameLst>
                                          <p:attrName>xshear</p:attrName>
                                        </p:attrNameLst>
                                      </p:cBhvr>
                                    </p:anim>
                                    <p:animScale>
                                      <p:cBhvr>
                                        <p:cTn id="21" dur="200" decel="100000" autoRev="1" fill="hold">
                                          <p:stCondLst>
                                            <p:cond delay="600"/>
                                          </p:stCondLst>
                                        </p:cTn>
                                        <p:tgtEl>
                                          <p:spTgt spid="3">
                                            <p:txEl>
                                              <p:pRg st="1" end="1"/>
                                            </p:txEl>
                                          </p:spTgt>
                                        </p:tgtEl>
                                      </p:cBhvr>
                                      <p:from x="100000" y="100000"/>
                                      <p:to x="80000" y="100000"/>
                                    </p:animScale>
                                    <p:anim by="(#ppt_h/3+#ppt_w*0.1)" calcmode="lin" valueType="num">
                                      <p:cBhvr additive="sum">
                                        <p:cTn id="22"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3">
                                            <p:txEl>
                                              <p:pRg st="2" end="2"/>
                                            </p:txEl>
                                          </p:spTgt>
                                        </p:tgtEl>
                                        <p:attrNameLst>
                                          <p:attrName>ppt_x</p:attrName>
                                        </p:attrNameLst>
                                      </p:cBhvr>
                                    </p:anim>
                                    <p:anim from="0" to="-1.0" calcmode="lin" valueType="num">
                                      <p:cBhvr>
                                        <p:cTn id="28" dur="200" decel="50000" autoRev="1" fill="hold">
                                          <p:stCondLst>
                                            <p:cond delay="600"/>
                                          </p:stCondLst>
                                        </p:cTn>
                                        <p:tgtEl>
                                          <p:spTgt spid="3">
                                            <p:txEl>
                                              <p:pRg st="2" end="2"/>
                                            </p:txEl>
                                          </p:spTgt>
                                        </p:tgtEl>
                                        <p:attrNameLst>
                                          <p:attrName>xshear</p:attrName>
                                        </p:attrNameLst>
                                      </p:cBhvr>
                                    </p:anim>
                                    <p:animScale>
                                      <p:cBhvr>
                                        <p:cTn id="29" dur="200" decel="100000" autoRev="1" fill="hold">
                                          <p:stCondLst>
                                            <p:cond delay="600"/>
                                          </p:stCondLst>
                                        </p:cTn>
                                        <p:tgtEl>
                                          <p:spTgt spid="3">
                                            <p:txEl>
                                              <p:pRg st="2" end="2"/>
                                            </p:txEl>
                                          </p:spTgt>
                                        </p:tgtEl>
                                      </p:cBhvr>
                                      <p:from x="100000" y="100000"/>
                                      <p:to x="80000" y="100000"/>
                                    </p:animScale>
                                    <p:anim by="(#ppt_h/3+#ppt_w*0.1)" calcmode="lin" valueType="num">
                                      <p:cBhvr additive="sum">
                                        <p:cTn id="30"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3">
                                            <p:txEl>
                                              <p:pRg st="3" end="3"/>
                                            </p:txEl>
                                          </p:spTgt>
                                        </p:tgtEl>
                                        <p:attrNameLst>
                                          <p:attrName>ppt_x</p:attrName>
                                        </p:attrNameLst>
                                      </p:cBhvr>
                                    </p:anim>
                                    <p:anim from="0" to="-1.0" calcmode="lin" valueType="num">
                                      <p:cBhvr>
                                        <p:cTn id="36" dur="200" decel="50000" autoRev="1" fill="hold">
                                          <p:stCondLst>
                                            <p:cond delay="600"/>
                                          </p:stCondLst>
                                        </p:cTn>
                                        <p:tgtEl>
                                          <p:spTgt spid="3">
                                            <p:txEl>
                                              <p:pRg st="3" end="3"/>
                                            </p:txEl>
                                          </p:spTgt>
                                        </p:tgtEl>
                                        <p:attrNameLst>
                                          <p:attrName>xshear</p:attrName>
                                        </p:attrNameLst>
                                      </p:cBhvr>
                                    </p:anim>
                                    <p:animScale>
                                      <p:cBhvr>
                                        <p:cTn id="37" dur="200" decel="100000" autoRev="1" fill="hold">
                                          <p:stCondLst>
                                            <p:cond delay="600"/>
                                          </p:stCondLst>
                                        </p:cTn>
                                        <p:tgtEl>
                                          <p:spTgt spid="3">
                                            <p:txEl>
                                              <p:pRg st="3" end="3"/>
                                            </p:txEl>
                                          </p:spTgt>
                                        </p:tgtEl>
                                      </p:cBhvr>
                                      <p:from x="100000" y="100000"/>
                                      <p:to x="80000" y="100000"/>
                                    </p:animScale>
                                    <p:anim by="(#ppt_h/3+#ppt_w*0.1)" calcmode="lin" valueType="num">
                                      <p:cBhvr additive="sum">
                                        <p:cTn id="38"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1" y="457200"/>
            <a:ext cx="4624391" cy="838200"/>
          </a:xfrm>
        </p:spPr>
        <p:txBody>
          <a:bodyPr/>
          <a:lstStyle/>
          <a:p>
            <a:pPr algn="l"/>
            <a:r>
              <a:rPr lang="es-ES" dirty="0" smtClean="0"/>
              <a:t>R</a:t>
            </a:r>
            <a:r>
              <a:rPr lang="es-ES" cap="none" dirty="0" smtClean="0"/>
              <a:t>uidos de colores</a:t>
            </a:r>
            <a:endParaRPr lang="es-ES" dirty="0"/>
          </a:p>
        </p:txBody>
      </p:sp>
      <p:sp>
        <p:nvSpPr>
          <p:cNvPr id="3" name="2 Marcador de contenido"/>
          <p:cNvSpPr>
            <a:spLocks noGrp="1"/>
          </p:cNvSpPr>
          <p:nvPr>
            <p:ph idx="1"/>
          </p:nvPr>
        </p:nvSpPr>
        <p:spPr>
          <a:xfrm>
            <a:off x="707508" y="1643051"/>
            <a:ext cx="3000396" cy="3357586"/>
          </a:xfrm>
        </p:spPr>
        <p:txBody>
          <a:bodyPr>
            <a:normAutofit/>
          </a:bodyPr>
          <a:lstStyle/>
          <a:p>
            <a:pPr>
              <a:spcBef>
                <a:spcPts val="0"/>
              </a:spcBef>
              <a:buNone/>
            </a:pPr>
            <a:r>
              <a:rPr lang="es-ES" dirty="0" smtClean="0">
                <a:solidFill>
                  <a:srgbClr val="002060"/>
                </a:solidFill>
              </a:rPr>
              <a:t>	</a:t>
            </a:r>
            <a:r>
              <a:rPr lang="es-ES" sz="2400" dirty="0" smtClean="0">
                <a:solidFill>
                  <a:srgbClr val="002060"/>
                </a:solidFill>
                <a:latin typeface="+mj-lt"/>
              </a:rPr>
              <a:t>Series  </a:t>
            </a:r>
            <a:r>
              <a:rPr lang="es-ES" sz="2400" i="1" dirty="0" err="1" smtClean="0">
                <a:solidFill>
                  <a:srgbClr val="002060"/>
                </a:solidFill>
                <a:latin typeface="+mj-lt"/>
              </a:rPr>
              <a:t>x</a:t>
            </a:r>
            <a:r>
              <a:rPr lang="es-ES" sz="2400" i="1" baseline="-25000" dirty="0" err="1" smtClean="0">
                <a:solidFill>
                  <a:srgbClr val="002060"/>
                </a:solidFill>
                <a:latin typeface="+mj-lt"/>
              </a:rPr>
              <a:t>n</a:t>
            </a:r>
            <a:r>
              <a:rPr lang="es-ES" sz="2400" dirty="0" smtClean="0">
                <a:solidFill>
                  <a:srgbClr val="002060"/>
                </a:solidFill>
                <a:latin typeface="+mj-lt"/>
              </a:rPr>
              <a:t>  típicas generadas para</a:t>
            </a:r>
            <a:endParaRPr lang="es-ES" sz="3000" dirty="0" smtClean="0">
              <a:solidFill>
                <a:srgbClr val="002060"/>
              </a:solidFill>
              <a:latin typeface="+mj-lt"/>
            </a:endParaRPr>
          </a:p>
          <a:p>
            <a:pPr>
              <a:spcBef>
                <a:spcPts val="3000"/>
              </a:spcBef>
              <a:buNone/>
            </a:pPr>
            <a:r>
              <a:rPr lang="es-ES" sz="3000" dirty="0" smtClean="0">
                <a:solidFill>
                  <a:srgbClr val="002060"/>
                </a:solidFill>
                <a:latin typeface="+mj-lt"/>
              </a:rPr>
              <a:t>	β = 0 </a:t>
            </a:r>
          </a:p>
          <a:p>
            <a:pPr>
              <a:spcBef>
                <a:spcPts val="1200"/>
              </a:spcBef>
              <a:buNone/>
            </a:pPr>
            <a:r>
              <a:rPr lang="es-ES" sz="3000" dirty="0" smtClean="0">
                <a:solidFill>
                  <a:srgbClr val="002060"/>
                </a:solidFill>
                <a:latin typeface="+mj-lt"/>
              </a:rPr>
              <a:t>	β = 1</a:t>
            </a:r>
          </a:p>
          <a:p>
            <a:pPr>
              <a:spcBef>
                <a:spcPts val="1200"/>
              </a:spcBef>
              <a:buNone/>
            </a:pPr>
            <a:r>
              <a:rPr lang="es-ES" sz="3000" dirty="0" smtClean="0">
                <a:solidFill>
                  <a:srgbClr val="002060"/>
                </a:solidFill>
                <a:latin typeface="+mj-lt"/>
              </a:rPr>
              <a:t>	β = 2</a:t>
            </a:r>
            <a:endParaRPr lang="es-ES" sz="3000" dirty="0">
              <a:solidFill>
                <a:srgbClr val="002060"/>
              </a:solidFill>
              <a:latin typeface="+mj-lt"/>
            </a:endParaRPr>
          </a:p>
        </p:txBody>
      </p:sp>
      <p:sp>
        <p:nvSpPr>
          <p:cNvPr id="4" name="3 CuadroTexto"/>
          <p:cNvSpPr txBox="1"/>
          <p:nvPr/>
        </p:nvSpPr>
        <p:spPr>
          <a:xfrm>
            <a:off x="5429257" y="357166"/>
            <a:ext cx="2714644" cy="523220"/>
          </a:xfrm>
          <a:prstGeom prst="rect">
            <a:avLst/>
          </a:prstGeom>
          <a:noFill/>
        </p:spPr>
        <p:txBody>
          <a:bodyPr wrap="square" rtlCol="0">
            <a:spAutoFit/>
          </a:bodyPr>
          <a:lstStyle/>
          <a:p>
            <a:r>
              <a:rPr lang="es-ES" sz="2800" dirty="0" smtClean="0">
                <a:solidFill>
                  <a:srgbClr val="C00000"/>
                </a:solidFill>
                <a:latin typeface="+mj-lt"/>
              </a:rPr>
              <a:t>Φ(ω) ∼ 1/</a:t>
            </a:r>
            <a:r>
              <a:rPr lang="es-ES" sz="2800" dirty="0" err="1" smtClean="0">
                <a:solidFill>
                  <a:srgbClr val="C00000"/>
                </a:solidFill>
                <a:latin typeface="+mj-lt"/>
              </a:rPr>
              <a:t>ω</a:t>
            </a:r>
            <a:r>
              <a:rPr lang="es-ES" sz="2800" baseline="30000" dirty="0" err="1" smtClean="0">
                <a:solidFill>
                  <a:srgbClr val="C00000"/>
                </a:solidFill>
                <a:latin typeface="+mj-lt"/>
              </a:rPr>
              <a:t>β</a:t>
            </a:r>
            <a:r>
              <a:rPr lang="es-ES" sz="2800" dirty="0" smtClean="0">
                <a:solidFill>
                  <a:srgbClr val="C00000"/>
                </a:solidFill>
                <a:latin typeface="+mj-lt"/>
              </a:rPr>
              <a:t> </a:t>
            </a:r>
            <a:endParaRPr lang="es-ES" dirty="0" smtClean="0">
              <a:solidFill>
                <a:srgbClr val="C00000"/>
              </a:solidFill>
              <a:latin typeface="+mj-lt"/>
            </a:endParaRPr>
          </a:p>
        </p:txBody>
      </p:sp>
      <p:pic>
        <p:nvPicPr>
          <p:cNvPr id="1026" name="Picture 2" descr="C:\Users\jmarro\jmarro\LIBROS\complejidad\0FyVenLaTeX\figuras\RuidosBeta0-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7622" y="1857364"/>
            <a:ext cx="4905375" cy="3705225"/>
          </a:xfrm>
          <a:prstGeom prst="rect">
            <a:avLst/>
          </a:prstGeom>
          <a:noFill/>
        </p:spPr>
      </p:pic>
      <p:cxnSp>
        <p:nvCxnSpPr>
          <p:cNvPr id="7" name="6 Conector recto de flecha"/>
          <p:cNvCxnSpPr/>
          <p:nvPr/>
        </p:nvCxnSpPr>
        <p:spPr>
          <a:xfrm flipV="1">
            <a:off x="2051720" y="2643183"/>
            <a:ext cx="1663025" cy="42577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2051720" y="3714753"/>
            <a:ext cx="1734463" cy="7428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051720" y="4437112"/>
            <a:ext cx="1734463" cy="42064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1560" y="5709155"/>
            <a:ext cx="849694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b="1" dirty="0" smtClean="0"/>
              <a:t>Ruidos blanco, correlacionado </a:t>
            </a:r>
            <a:r>
              <a:rPr lang="es-ES" sz="2000" b="1" dirty="0"/>
              <a:t>y fractal</a:t>
            </a:r>
            <a:r>
              <a:rPr lang="es-ES" dirty="0"/>
              <a:t>: </a:t>
            </a:r>
            <a:r>
              <a:rPr lang="es-ES" dirty="0">
                <a:hlinkClick r:id="rId3"/>
              </a:rPr>
              <a:t>http://</a:t>
            </a:r>
            <a:r>
              <a:rPr lang="es-ES" dirty="0" smtClean="0">
                <a:hlinkClick r:id="rId3"/>
              </a:rPr>
              <a:t>ibiblio.org/e-notes/Perc/noise.htm</a:t>
            </a:r>
            <a:r>
              <a:rPr lang="es-E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from="(-#ppt_w/2)" to="(#ppt_x)" calcmode="lin" valueType="num">
                                      <p:cBhvr>
                                        <p:cTn id="11" dur="600" fill="hold">
                                          <p:stCondLst>
                                            <p:cond delay="0"/>
                                          </p:stCondLst>
                                        </p:cTn>
                                        <p:tgtEl>
                                          <p:spTgt spid="3">
                                            <p:txEl>
                                              <p:pRg st="0" end="0"/>
                                            </p:txEl>
                                          </p:spTgt>
                                        </p:tgtEl>
                                        <p:attrNameLst>
                                          <p:attrName>ppt_x</p:attrName>
                                        </p:attrNameLst>
                                      </p:cBhvr>
                                    </p:anim>
                                    <p:anim from="0" to="-1.0" calcmode="lin" valueType="num">
                                      <p:cBhvr>
                                        <p:cTn id="12" dur="200" decel="50000" autoRev="1" fill="hold">
                                          <p:stCondLst>
                                            <p:cond delay="600"/>
                                          </p:stCondLst>
                                        </p:cTn>
                                        <p:tgtEl>
                                          <p:spTgt spid="3">
                                            <p:txEl>
                                              <p:pRg st="0" end="0"/>
                                            </p:txEl>
                                          </p:spTgt>
                                        </p:tgtEl>
                                        <p:attrNameLst>
                                          <p:attrName>xshear</p:attrName>
                                        </p:attrNameLst>
                                      </p:cBhvr>
                                    </p:anim>
                                    <p:animScale>
                                      <p:cBhvr>
                                        <p:cTn id="13" dur="200" decel="100000" autoRev="1" fill="hold">
                                          <p:stCondLst>
                                            <p:cond delay="600"/>
                                          </p:stCondLst>
                                        </p:cTn>
                                        <p:tgtEl>
                                          <p:spTgt spid="3">
                                            <p:txEl>
                                              <p:pRg st="0" end="0"/>
                                            </p:txEl>
                                          </p:spTgt>
                                        </p:tgtEl>
                                      </p:cBhvr>
                                      <p:from x="100000" y="100000"/>
                                      <p:to x="80000" y="100000"/>
                                    </p:animScale>
                                    <p:anim by="(#ppt_h/3+#ppt_w*0.1)" calcmode="lin" valueType="num">
                                      <p:cBhvr additive="sum">
                                        <p:cTn id="14" dur="200" decel="100000" autoRev="1" fill="hold">
                                          <p:stCondLst>
                                            <p:cond delay="600"/>
                                          </p:stCondLst>
                                        </p:cTn>
                                        <p:tgtEl>
                                          <p:spTgt spid="3">
                                            <p:txEl>
                                              <p:pRg st="0" end="0"/>
                                            </p:txEl>
                                          </p:spTgt>
                                        </p:tgtEl>
                                        <p:attrNameLst>
                                          <p:attrName>ppt_x</p:attrName>
                                        </p:attrNameLst>
                                      </p:cBhvr>
                                    </p:anim>
                                  </p:childTnLst>
                                </p:cTn>
                              </p:par>
                            </p:childTnLst>
                          </p:cTn>
                        </p:par>
                        <p:par>
                          <p:cTn id="15" fill="hold">
                            <p:stCondLst>
                              <p:cond delay="1000"/>
                            </p:stCondLst>
                            <p:childTnLst>
                              <p:par>
                                <p:cTn id="16" presetID="34"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3">
                                            <p:txEl>
                                              <p:pRg st="1" end="1"/>
                                            </p:txEl>
                                          </p:spTgt>
                                        </p:tgtEl>
                                        <p:attrNameLst>
                                          <p:attrName>ppt_x</p:attrName>
                                        </p:attrNameLst>
                                      </p:cBhvr>
                                    </p:anim>
                                    <p:anim from="0" to="-1.0" calcmode="lin" valueType="num">
                                      <p:cBhvr>
                                        <p:cTn id="19" dur="200" decel="50000" autoRev="1" fill="hold">
                                          <p:stCondLst>
                                            <p:cond delay="600"/>
                                          </p:stCondLst>
                                        </p:cTn>
                                        <p:tgtEl>
                                          <p:spTgt spid="3">
                                            <p:txEl>
                                              <p:pRg st="1" end="1"/>
                                            </p:txEl>
                                          </p:spTgt>
                                        </p:tgtEl>
                                        <p:attrNameLst>
                                          <p:attrName>xshear</p:attrName>
                                        </p:attrNameLst>
                                      </p:cBhvr>
                                    </p:anim>
                                    <p:animScale>
                                      <p:cBhvr>
                                        <p:cTn id="20" dur="200" decel="100000" autoRev="1" fill="hold">
                                          <p:stCondLst>
                                            <p:cond delay="600"/>
                                          </p:stCondLst>
                                        </p:cTn>
                                        <p:tgtEl>
                                          <p:spTgt spid="3">
                                            <p:txEl>
                                              <p:pRg st="1" end="1"/>
                                            </p:txEl>
                                          </p:spTgt>
                                        </p:tgtEl>
                                      </p:cBhvr>
                                      <p:from x="100000" y="100000"/>
                                      <p:to x="80000" y="100000"/>
                                    </p:animScale>
                                    <p:anim by="(#ppt_h/3+#ppt_w*0.1)" calcmode="lin" valueType="num">
                                      <p:cBhvr additive="sum">
                                        <p:cTn id="21" dur="200" decel="100000" autoRev="1" fill="hold">
                                          <p:stCondLst>
                                            <p:cond delay="600"/>
                                          </p:stCondLst>
                                        </p:cTn>
                                        <p:tgtEl>
                                          <p:spTgt spid="3">
                                            <p:txEl>
                                              <p:pRg st="1" end="1"/>
                                            </p:txEl>
                                          </p:spTgt>
                                        </p:tgtEl>
                                        <p:attrNameLst>
                                          <p:attrName>ppt_x</p:attrName>
                                        </p:attrNameLst>
                                      </p:cBhvr>
                                    </p:anim>
                                  </p:childTnLst>
                                </p:cTn>
                              </p:par>
                            </p:childTnLst>
                          </p:cTn>
                        </p:par>
                        <p:par>
                          <p:cTn id="22" fill="hold">
                            <p:stCondLst>
                              <p:cond delay="2000"/>
                            </p:stCondLst>
                            <p:childTnLst>
                              <p:par>
                                <p:cTn id="23" presetID="48" presetClass="entr" presetSubtype="0" accel="5000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fade">
                                      <p:cBhvr>
                                        <p:cTn id="28" dur="1000"/>
                                        <p:tgtEl>
                                          <p:spTgt spid="7"/>
                                        </p:tgtEl>
                                      </p:cBhvr>
                                    </p:animEffect>
                                  </p:childTnLst>
                                </p:cTn>
                              </p:par>
                            </p:childTnLst>
                          </p:cTn>
                        </p:par>
                        <p:par>
                          <p:cTn id="29" fill="hold">
                            <p:stCondLst>
                              <p:cond delay="3000"/>
                            </p:stCondLst>
                            <p:childTnLst>
                              <p:par>
                                <p:cTn id="30" presetID="34" presetClass="entr" presetSubtype="0"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from="(-#ppt_w/2)" to="(#ppt_x)" calcmode="lin" valueType="num">
                                      <p:cBhvr>
                                        <p:cTn id="32" dur="600" fill="hold">
                                          <p:stCondLst>
                                            <p:cond delay="0"/>
                                          </p:stCondLst>
                                        </p:cTn>
                                        <p:tgtEl>
                                          <p:spTgt spid="3">
                                            <p:txEl>
                                              <p:pRg st="2" end="2"/>
                                            </p:txEl>
                                          </p:spTgt>
                                        </p:tgtEl>
                                        <p:attrNameLst>
                                          <p:attrName>ppt_x</p:attrName>
                                        </p:attrNameLst>
                                      </p:cBhvr>
                                    </p:anim>
                                    <p:anim from="0" to="-1.0" calcmode="lin" valueType="num">
                                      <p:cBhvr>
                                        <p:cTn id="33" dur="200" decel="50000" autoRev="1" fill="hold">
                                          <p:stCondLst>
                                            <p:cond delay="600"/>
                                          </p:stCondLst>
                                        </p:cTn>
                                        <p:tgtEl>
                                          <p:spTgt spid="3">
                                            <p:txEl>
                                              <p:pRg st="2" end="2"/>
                                            </p:txEl>
                                          </p:spTgt>
                                        </p:tgtEl>
                                        <p:attrNameLst>
                                          <p:attrName>xshear</p:attrName>
                                        </p:attrNameLst>
                                      </p:cBhvr>
                                    </p:anim>
                                    <p:animScale>
                                      <p:cBhvr>
                                        <p:cTn id="34" dur="200" decel="100000" autoRev="1" fill="hold">
                                          <p:stCondLst>
                                            <p:cond delay="600"/>
                                          </p:stCondLst>
                                        </p:cTn>
                                        <p:tgtEl>
                                          <p:spTgt spid="3">
                                            <p:txEl>
                                              <p:pRg st="2" end="2"/>
                                            </p:txEl>
                                          </p:spTgt>
                                        </p:tgtEl>
                                      </p:cBhvr>
                                      <p:from x="100000" y="100000"/>
                                      <p:to x="80000" y="100000"/>
                                    </p:animScale>
                                    <p:anim by="(#ppt_h/3+#ppt_w*0.1)" calcmode="lin" valueType="num">
                                      <p:cBhvr additive="sum">
                                        <p:cTn id="35" dur="200" decel="100000" autoRev="1" fill="hold">
                                          <p:stCondLst>
                                            <p:cond delay="600"/>
                                          </p:stCondLst>
                                        </p:cTn>
                                        <p:tgtEl>
                                          <p:spTgt spid="3">
                                            <p:txEl>
                                              <p:pRg st="2" end="2"/>
                                            </p:txEl>
                                          </p:spTgt>
                                        </p:tgtEl>
                                        <p:attrNameLst>
                                          <p:attrName>ppt_x</p:attrName>
                                        </p:attrNameLst>
                                      </p:cBhvr>
                                    </p:anim>
                                  </p:childTnLst>
                                </p:cTn>
                              </p:par>
                            </p:childTnLst>
                          </p:cTn>
                        </p:par>
                        <p:par>
                          <p:cTn id="36" fill="hold">
                            <p:stCondLst>
                              <p:cond delay="4000"/>
                            </p:stCondLst>
                            <p:childTnLst>
                              <p:par>
                                <p:cTn id="37" presetID="48" presetClass="entr" presetSubtype="0" accel="5000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8"/>
                                        </p:tgtEl>
                                        <p:attrNameLst>
                                          <p:attrName>ppt_y</p:attrName>
                                        </p:attrNameLst>
                                      </p:cBhvr>
                                      <p:tavLst>
                                        <p:tav tm="0">
                                          <p:val>
                                            <p:strVal val="#ppt_y"/>
                                          </p:val>
                                        </p:tav>
                                        <p:tav tm="100000">
                                          <p:val>
                                            <p:strVal val="#ppt_y"/>
                                          </p:val>
                                        </p:tav>
                                      </p:tavLst>
                                    </p:anim>
                                    <p:animEffect transition="in" filter="fade">
                                      <p:cBhvr>
                                        <p:cTn id="42" dur="1000"/>
                                        <p:tgtEl>
                                          <p:spTgt spid="8"/>
                                        </p:tgtEl>
                                      </p:cBhvr>
                                    </p:animEffect>
                                  </p:childTnLst>
                                </p:cTn>
                              </p:par>
                            </p:childTnLst>
                          </p:cTn>
                        </p:par>
                        <p:par>
                          <p:cTn id="43" fill="hold">
                            <p:stCondLst>
                              <p:cond delay="5000"/>
                            </p:stCondLst>
                            <p:childTnLst>
                              <p:par>
                                <p:cTn id="44" presetID="34" presetClass="entr" presetSubtype="0" fill="hold"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from="(-#ppt_w/2)" to="(#ppt_x)" calcmode="lin" valueType="num">
                                      <p:cBhvr>
                                        <p:cTn id="46" dur="600" fill="hold">
                                          <p:stCondLst>
                                            <p:cond delay="0"/>
                                          </p:stCondLst>
                                        </p:cTn>
                                        <p:tgtEl>
                                          <p:spTgt spid="3">
                                            <p:txEl>
                                              <p:pRg st="3" end="3"/>
                                            </p:txEl>
                                          </p:spTgt>
                                        </p:tgtEl>
                                        <p:attrNameLst>
                                          <p:attrName>ppt_x</p:attrName>
                                        </p:attrNameLst>
                                      </p:cBhvr>
                                    </p:anim>
                                    <p:anim from="0" to="-1.0" calcmode="lin" valueType="num">
                                      <p:cBhvr>
                                        <p:cTn id="47" dur="200" decel="50000" autoRev="1" fill="hold">
                                          <p:stCondLst>
                                            <p:cond delay="600"/>
                                          </p:stCondLst>
                                        </p:cTn>
                                        <p:tgtEl>
                                          <p:spTgt spid="3">
                                            <p:txEl>
                                              <p:pRg st="3" end="3"/>
                                            </p:txEl>
                                          </p:spTgt>
                                        </p:tgtEl>
                                        <p:attrNameLst>
                                          <p:attrName>xshear</p:attrName>
                                        </p:attrNameLst>
                                      </p:cBhvr>
                                    </p:anim>
                                    <p:animScale>
                                      <p:cBhvr>
                                        <p:cTn id="48" dur="200" decel="100000" autoRev="1" fill="hold">
                                          <p:stCondLst>
                                            <p:cond delay="600"/>
                                          </p:stCondLst>
                                        </p:cTn>
                                        <p:tgtEl>
                                          <p:spTgt spid="3">
                                            <p:txEl>
                                              <p:pRg st="3" end="3"/>
                                            </p:txEl>
                                          </p:spTgt>
                                        </p:tgtEl>
                                      </p:cBhvr>
                                      <p:from x="100000" y="100000"/>
                                      <p:to x="80000" y="100000"/>
                                    </p:animScale>
                                    <p:anim by="(#ppt_h/3+#ppt_w*0.1)" calcmode="lin" valueType="num">
                                      <p:cBhvr additive="sum">
                                        <p:cTn id="49" dur="200" decel="100000" autoRev="1" fill="hold">
                                          <p:stCondLst>
                                            <p:cond delay="600"/>
                                          </p:stCondLst>
                                        </p:cTn>
                                        <p:tgtEl>
                                          <p:spTgt spid="3">
                                            <p:txEl>
                                              <p:pRg st="3" end="3"/>
                                            </p:txEl>
                                          </p:spTgt>
                                        </p:tgtEl>
                                        <p:attrNameLst>
                                          <p:attrName>ppt_x</p:attrName>
                                        </p:attrNameLst>
                                      </p:cBhvr>
                                    </p:anim>
                                  </p:childTnLst>
                                </p:cTn>
                              </p:par>
                            </p:childTnLst>
                          </p:cTn>
                        </p:par>
                        <p:par>
                          <p:cTn id="50" fill="hold">
                            <p:stCondLst>
                              <p:cond delay="6000"/>
                            </p:stCondLst>
                            <p:childTnLst>
                              <p:par>
                                <p:cTn id="51" presetID="48" presetClass="entr" presetSubtype="0" accel="5000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774" y="-156226"/>
            <a:ext cx="6398586" cy="156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6"/>
            <a:ext cx="6614610" cy="535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43420" y="-27384"/>
            <a:ext cx="1841081"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smtClean="0"/>
              <a:t>Telaraña     </a:t>
            </a:r>
            <a:endParaRPr lang="en-US" b="1" dirty="0"/>
          </a:p>
        </p:txBody>
      </p:sp>
    </p:spTree>
    <p:extLst>
      <p:ext uri="{BB962C8B-B14F-4D97-AF65-F5344CB8AC3E}">
        <p14:creationId xmlns:p14="http://schemas.microsoft.com/office/powerpoint/2010/main" val="316441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1" y="457200"/>
            <a:ext cx="4338639" cy="838200"/>
          </a:xfrm>
        </p:spPr>
        <p:txBody>
          <a:bodyPr>
            <a:normAutofit/>
          </a:bodyPr>
          <a:lstStyle/>
          <a:p>
            <a:pPr algn="l"/>
            <a:r>
              <a:rPr lang="es-ES" dirty="0" smtClean="0"/>
              <a:t>R</a:t>
            </a:r>
            <a:r>
              <a:rPr lang="es-ES" cap="none" dirty="0" smtClean="0"/>
              <a:t>uidos de colores</a:t>
            </a:r>
            <a:endParaRPr lang="es-ES" dirty="0"/>
          </a:p>
        </p:txBody>
      </p:sp>
      <p:sp>
        <p:nvSpPr>
          <p:cNvPr id="3" name="2 Marcador de contenido"/>
          <p:cNvSpPr>
            <a:spLocks noGrp="1"/>
          </p:cNvSpPr>
          <p:nvPr>
            <p:ph idx="1"/>
          </p:nvPr>
        </p:nvSpPr>
        <p:spPr>
          <a:xfrm>
            <a:off x="899592" y="1412776"/>
            <a:ext cx="8244409" cy="5445224"/>
          </a:xfrm>
        </p:spPr>
        <p:txBody>
          <a:bodyPr>
            <a:normAutofit fontScale="62500" lnSpcReduction="20000"/>
          </a:bodyPr>
          <a:lstStyle/>
          <a:p>
            <a:pPr>
              <a:buNone/>
            </a:pPr>
            <a:r>
              <a:rPr lang="es-ES" sz="4300" b="1" dirty="0" smtClean="0">
                <a:solidFill>
                  <a:srgbClr val="C00000"/>
                </a:solidFill>
                <a:latin typeface="+mj-lt"/>
              </a:rPr>
              <a:t>Ruido de color</a:t>
            </a:r>
            <a:r>
              <a:rPr lang="es-ES" sz="3800" b="1" dirty="0" smtClean="0">
                <a:solidFill>
                  <a:srgbClr val="002060"/>
                </a:solidFill>
              </a:rPr>
              <a:t>: </a:t>
            </a:r>
            <a:r>
              <a:rPr lang="es-ES" sz="3800" dirty="0" smtClean="0">
                <a:solidFill>
                  <a:srgbClr val="002060"/>
                </a:solidFill>
              </a:rPr>
              <a:t>si la distribución de frecuencias no es uniforme</a:t>
            </a:r>
            <a:endParaRPr lang="es-ES" sz="3100" dirty="0" smtClean="0">
              <a:solidFill>
                <a:srgbClr val="002060"/>
              </a:solidFill>
            </a:endParaRPr>
          </a:p>
          <a:p>
            <a:pPr>
              <a:spcBef>
                <a:spcPts val="1200"/>
              </a:spcBef>
              <a:buNone/>
            </a:pPr>
            <a:r>
              <a:rPr lang="es-ES" sz="4300" b="1" dirty="0" smtClean="0">
                <a:solidFill>
                  <a:srgbClr val="C00000"/>
                </a:solidFill>
                <a:latin typeface="+mj-lt"/>
              </a:rPr>
              <a:t>Ruido negro</a:t>
            </a:r>
            <a:r>
              <a:rPr lang="es-ES" sz="3800" b="1" dirty="0" smtClean="0">
                <a:solidFill>
                  <a:srgbClr val="002060"/>
                </a:solidFill>
              </a:rPr>
              <a:t>: </a:t>
            </a:r>
            <a:r>
              <a:rPr lang="es-ES" sz="3800" dirty="0" smtClean="0">
                <a:solidFill>
                  <a:srgbClr val="002060"/>
                </a:solidFill>
              </a:rPr>
              <a:t> β &gt; 2</a:t>
            </a:r>
            <a:endParaRPr lang="es-ES" sz="3100" dirty="0" smtClean="0">
              <a:solidFill>
                <a:srgbClr val="002060"/>
              </a:solidFill>
            </a:endParaRPr>
          </a:p>
          <a:p>
            <a:pPr>
              <a:spcBef>
                <a:spcPts val="1200"/>
              </a:spcBef>
              <a:buNone/>
            </a:pPr>
            <a:r>
              <a:rPr lang="es-ES" sz="4300" b="1" dirty="0" smtClean="0">
                <a:solidFill>
                  <a:srgbClr val="C00000"/>
                </a:solidFill>
                <a:latin typeface="+mj-lt"/>
              </a:rPr>
              <a:t>Ruido rosa ó  </a:t>
            </a:r>
            <a:r>
              <a:rPr lang="es-ES" sz="4300" b="1" dirty="0" smtClean="0">
                <a:solidFill>
                  <a:srgbClr val="C00000"/>
                </a:solidFill>
              </a:rPr>
              <a:t>1/</a:t>
            </a:r>
            <a:r>
              <a:rPr lang="es-ES" sz="4300" b="1" i="1" dirty="0" smtClean="0">
                <a:solidFill>
                  <a:srgbClr val="C00000"/>
                </a:solidFill>
              </a:rPr>
              <a:t>f</a:t>
            </a:r>
            <a:r>
              <a:rPr lang="es-ES" sz="3800" dirty="0" smtClean="0">
                <a:solidFill>
                  <a:srgbClr val="002060"/>
                </a:solidFill>
              </a:rPr>
              <a:t>:  β ≃ 1  (frecuente en la naturaleza)</a:t>
            </a:r>
            <a:endParaRPr lang="es-ES" sz="3900" dirty="0" smtClean="0">
              <a:solidFill>
                <a:srgbClr val="002060"/>
              </a:solidFill>
            </a:endParaRPr>
          </a:p>
          <a:p>
            <a:pPr>
              <a:spcBef>
                <a:spcPts val="1200"/>
              </a:spcBef>
              <a:buNone/>
            </a:pPr>
            <a:r>
              <a:rPr lang="es-ES" sz="4300" b="1" dirty="0" smtClean="0">
                <a:solidFill>
                  <a:srgbClr val="C00000"/>
                </a:solidFill>
                <a:latin typeface="+mj-lt"/>
              </a:rPr>
              <a:t>Ruido rojo o browniano</a:t>
            </a:r>
            <a:r>
              <a:rPr lang="es-ES" sz="3800" dirty="0" smtClean="0">
                <a:solidFill>
                  <a:srgbClr val="002060"/>
                </a:solidFill>
              </a:rPr>
              <a:t>:  β =2  (también muy frecuente)</a:t>
            </a:r>
            <a:endParaRPr lang="es-ES" sz="3100" dirty="0" smtClean="0">
              <a:solidFill>
                <a:srgbClr val="002060"/>
              </a:solidFill>
            </a:endParaRPr>
          </a:p>
          <a:p>
            <a:pPr>
              <a:buNone/>
            </a:pPr>
            <a:r>
              <a:rPr lang="es-ES" sz="3100" dirty="0" smtClean="0">
                <a:solidFill>
                  <a:srgbClr val="002060"/>
                </a:solidFill>
              </a:rPr>
              <a:t>	</a:t>
            </a:r>
            <a:r>
              <a:rPr lang="es-ES" dirty="0" smtClean="0">
                <a:solidFill>
                  <a:srgbClr val="002060"/>
                </a:solidFill>
              </a:rPr>
              <a:t>La situación es algo más complicada, pues ruidos con mismo espectro pueden ser procesos estocásticos distintos; diferencias en propiedades estadísticas de las series, ej., funciones correlación alto orden.</a:t>
            </a:r>
            <a:endParaRPr lang="es-ES" sz="3100" dirty="0" smtClean="0">
              <a:solidFill>
                <a:srgbClr val="002060"/>
              </a:solidFill>
            </a:endParaRPr>
          </a:p>
          <a:p>
            <a:pPr>
              <a:spcBef>
                <a:spcPts val="1200"/>
              </a:spcBef>
              <a:buNone/>
            </a:pPr>
            <a:r>
              <a:rPr lang="es-ES" sz="4300" b="1" dirty="0" smtClean="0">
                <a:solidFill>
                  <a:srgbClr val="C00000"/>
                </a:solidFill>
                <a:latin typeface="+mj-lt"/>
              </a:rPr>
              <a:t>¿Ruido caótico?</a:t>
            </a:r>
            <a:r>
              <a:rPr lang="es-ES" sz="3800" dirty="0" smtClean="0">
                <a:solidFill>
                  <a:srgbClr val="002060"/>
                </a:solidFill>
              </a:rPr>
              <a:t>: ha de tener atractor “extraño” en  </a:t>
            </a:r>
            <a:r>
              <a:rPr lang="el-GR" sz="3800" i="1" dirty="0" smtClean="0">
                <a:solidFill>
                  <a:srgbClr val="002060"/>
                </a:solidFill>
              </a:rPr>
              <a:t>Γ</a:t>
            </a:r>
            <a:r>
              <a:rPr lang="es-ES" sz="3800" dirty="0" smtClean="0">
                <a:solidFill>
                  <a:srgbClr val="002060"/>
                </a:solidFill>
              </a:rPr>
              <a:t> </a:t>
            </a:r>
          </a:p>
          <a:p>
            <a:pPr>
              <a:spcBef>
                <a:spcPts val="900"/>
              </a:spcBef>
              <a:buNone/>
            </a:pPr>
            <a:r>
              <a:rPr lang="es-ES" sz="3300" dirty="0" smtClean="0">
                <a:solidFill>
                  <a:srgbClr val="002060"/>
                </a:solidFill>
              </a:rPr>
              <a:t>	</a:t>
            </a:r>
            <a:r>
              <a:rPr lang="es-ES" dirty="0" smtClean="0">
                <a:solidFill>
                  <a:srgbClr val="002060"/>
                </a:solidFill>
              </a:rPr>
              <a:t>Determinar atractor requiere estudio estadístico; ej., difícil distinguir entre simple aleatoriedad y caos si dimensión atractor &gt; 3, que es frecuente. </a:t>
            </a:r>
          </a:p>
          <a:p>
            <a:pPr>
              <a:spcBef>
                <a:spcPts val="900"/>
              </a:spcBef>
              <a:buNone/>
            </a:pPr>
            <a:r>
              <a:rPr lang="es-ES" dirty="0" smtClean="0">
                <a:solidFill>
                  <a:srgbClr val="002060"/>
                </a:solidFill>
              </a:rPr>
              <a:t>	Es por ello que resulta útil imaginar el “caos natural” (</a:t>
            </a:r>
            <a:r>
              <a:rPr lang="es-ES" dirty="0" err="1" smtClean="0">
                <a:solidFill>
                  <a:srgbClr val="002060"/>
                </a:solidFill>
              </a:rPr>
              <a:t>ee</a:t>
            </a:r>
            <a:r>
              <a:rPr lang="es-ES" dirty="0" smtClean="0">
                <a:solidFill>
                  <a:srgbClr val="002060"/>
                </a:solidFill>
              </a:rPr>
              <a:t>, cualquier serie irregular estructurada que no se siga de </a:t>
            </a:r>
            <a:r>
              <a:rPr lang="es-ES" dirty="0" err="1" smtClean="0">
                <a:solidFill>
                  <a:srgbClr val="002060"/>
                </a:solidFill>
              </a:rPr>
              <a:t>ec</a:t>
            </a:r>
            <a:r>
              <a:rPr lang="es-ES" dirty="0" smtClean="0">
                <a:solidFill>
                  <a:srgbClr val="002060"/>
                </a:solidFill>
              </a:rPr>
              <a:t>. determinista) como una señal ruidosa caracterizada por su distribución y correlaciones. Uno se guía entonces por la fenomenología que producen las ecuaciones matemáticas</a:t>
            </a:r>
            <a:endParaRPr lang="es-ES" sz="3000" dirty="0">
              <a:solidFill>
                <a:srgbClr val="002060"/>
              </a:solidFill>
            </a:endParaRPr>
          </a:p>
        </p:txBody>
      </p:sp>
      <p:sp>
        <p:nvSpPr>
          <p:cNvPr id="4" name="3 CuadroTexto"/>
          <p:cNvSpPr txBox="1"/>
          <p:nvPr/>
        </p:nvSpPr>
        <p:spPr>
          <a:xfrm>
            <a:off x="5429257" y="357166"/>
            <a:ext cx="2714644" cy="523220"/>
          </a:xfrm>
          <a:prstGeom prst="rect">
            <a:avLst/>
          </a:prstGeom>
          <a:noFill/>
        </p:spPr>
        <p:txBody>
          <a:bodyPr wrap="square" rtlCol="0">
            <a:spAutoFit/>
          </a:bodyPr>
          <a:lstStyle/>
          <a:p>
            <a:r>
              <a:rPr lang="es-ES" sz="2800" dirty="0" smtClean="0">
                <a:solidFill>
                  <a:srgbClr val="C00000"/>
                </a:solidFill>
                <a:latin typeface="+mj-lt"/>
              </a:rPr>
              <a:t>Φ(ω) ∼ 1/</a:t>
            </a:r>
            <a:r>
              <a:rPr lang="es-ES" sz="2800" dirty="0" err="1" smtClean="0">
                <a:solidFill>
                  <a:srgbClr val="C00000"/>
                </a:solidFill>
                <a:latin typeface="+mj-lt"/>
              </a:rPr>
              <a:t>ω</a:t>
            </a:r>
            <a:r>
              <a:rPr lang="es-ES" sz="2800" baseline="30000" dirty="0" err="1" smtClean="0">
                <a:solidFill>
                  <a:srgbClr val="C00000"/>
                </a:solidFill>
                <a:latin typeface="+mj-lt"/>
              </a:rPr>
              <a:t>β</a:t>
            </a:r>
            <a:r>
              <a:rPr lang="es-ES" sz="2800" dirty="0" smtClean="0">
                <a:solidFill>
                  <a:srgbClr val="C00000"/>
                </a:solidFill>
                <a:latin typeface="+mj-lt"/>
              </a:rPr>
              <a:t> </a:t>
            </a:r>
            <a:endParaRPr lang="es-ES" dirty="0" smtClean="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from="(-#ppt_w/2)" to="(#ppt_x)" calcmode="lin" valueType="num">
                                      <p:cBhvr>
                                        <p:cTn id="63" dur="600" fill="hold">
                                          <p:stCondLst>
                                            <p:cond delay="0"/>
                                          </p:stCondLst>
                                        </p:cTn>
                                        <p:tgtEl>
                                          <p:spTgt spid="3">
                                            <p:txEl>
                                              <p:pRg st="7" end="7"/>
                                            </p:txEl>
                                          </p:spTgt>
                                        </p:tgtEl>
                                        <p:attrNameLst>
                                          <p:attrName>ppt_x</p:attrName>
                                        </p:attrNameLst>
                                      </p:cBhvr>
                                    </p:anim>
                                    <p:anim from="0" to="-1.0" calcmode="lin" valueType="num">
                                      <p:cBhvr>
                                        <p:cTn id="64" dur="200" decel="50000" autoRev="1" fill="hold">
                                          <p:stCondLst>
                                            <p:cond delay="600"/>
                                          </p:stCondLst>
                                        </p:cTn>
                                        <p:tgtEl>
                                          <p:spTgt spid="3">
                                            <p:txEl>
                                              <p:pRg st="7" end="7"/>
                                            </p:txEl>
                                          </p:spTgt>
                                        </p:tgtEl>
                                        <p:attrNameLst>
                                          <p:attrName>xshear</p:attrName>
                                        </p:attrNameLst>
                                      </p:cBhvr>
                                    </p:anim>
                                    <p:animScale>
                                      <p:cBhvr>
                                        <p:cTn id="65" dur="200" decel="100000" autoRev="1" fill="hold">
                                          <p:stCondLst>
                                            <p:cond delay="600"/>
                                          </p:stCondLst>
                                        </p:cTn>
                                        <p:tgtEl>
                                          <p:spTgt spid="3">
                                            <p:txEl>
                                              <p:pRg st="7" end="7"/>
                                            </p:txEl>
                                          </p:spTgt>
                                        </p:tgtEl>
                                      </p:cBhvr>
                                      <p:from x="100000" y="100000"/>
                                      <p:to x="80000" y="100000"/>
                                    </p:animScale>
                                    <p:anim by="(#ppt_h/3+#ppt_w*0.1)" calcmode="lin" valueType="num">
                                      <p:cBhvr additive="sum">
                                        <p:cTn id="66"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899592" y="1554162"/>
            <a:ext cx="8244409" cy="4785926"/>
          </a:xfrm>
          <a:prstGeom prst="rect">
            <a:avLst/>
          </a:prstGeom>
          <a:noFill/>
        </p:spPr>
        <p:txBody>
          <a:bodyPr wrap="square" rtlCol="0">
            <a:spAutoFit/>
          </a:bodyPr>
          <a:lstStyle/>
          <a:p>
            <a:r>
              <a:rPr lang="es-ES" sz="2000" dirty="0" smtClean="0"/>
              <a:t>Programa para determinar la existencia de determinismo en series aleatorias, en </a:t>
            </a:r>
            <a:r>
              <a:rPr lang="es-ES" sz="2000" dirty="0" smtClean="0">
                <a:hlinkClick r:id="rId2"/>
              </a:rPr>
              <a:t>sprott.physics.wisc.edu</a:t>
            </a:r>
            <a:r>
              <a:rPr lang="es-ES" sz="2000" dirty="0" smtClean="0"/>
              <a:t>. </a:t>
            </a:r>
          </a:p>
          <a:p>
            <a:pPr>
              <a:spcBef>
                <a:spcPts val="1800"/>
              </a:spcBef>
            </a:pPr>
            <a:r>
              <a:rPr lang="es-ES" sz="2000" dirty="0" smtClean="0"/>
              <a:t>Los ruidos de colores se describen (y pueden oírse) en </a:t>
            </a:r>
            <a:r>
              <a:rPr lang="es-ES" sz="2000" dirty="0" smtClean="0">
                <a:hlinkClick r:id="rId3"/>
              </a:rPr>
              <a:t>en.wikipedia.org</a:t>
            </a:r>
            <a:r>
              <a:rPr lang="es-ES" sz="2000" dirty="0" smtClean="0"/>
              <a:t>.</a:t>
            </a:r>
          </a:p>
          <a:p>
            <a:pPr>
              <a:spcBef>
                <a:spcPts val="1800"/>
              </a:spcBef>
            </a:pPr>
            <a:r>
              <a:rPr lang="es-ES" sz="2000" dirty="0" smtClean="0"/>
              <a:t>Generación de ruido con el método Monte Carlo, en </a:t>
            </a:r>
            <a:r>
              <a:rPr lang="es-ES" sz="2000" dirty="0" smtClean="0">
                <a:hlinkClick r:id="rId4"/>
              </a:rPr>
              <a:t>www.people.nnov.ru</a:t>
            </a:r>
            <a:r>
              <a:rPr lang="es-ES" sz="2000" dirty="0" smtClean="0"/>
              <a:t>. </a:t>
            </a:r>
          </a:p>
          <a:p>
            <a:pPr>
              <a:spcBef>
                <a:spcPts val="1800"/>
              </a:spcBef>
            </a:pPr>
            <a:r>
              <a:rPr lang="es-ES" sz="2000" dirty="0" smtClean="0"/>
              <a:t>Ejemplo concepto de ruido en el estudio del cambio climático, y de la prevención con que deben de tomarse las predicciones basadas en los análisis estadísticos en este campo, en </a:t>
            </a:r>
          </a:p>
          <a:p>
            <a:pPr>
              <a:spcBef>
                <a:spcPts val="1200"/>
              </a:spcBef>
              <a:buNone/>
            </a:pPr>
            <a:r>
              <a:rPr lang="es-ES" sz="2000" dirty="0" smtClean="0"/>
              <a:t>	“Black </a:t>
            </a:r>
            <a:r>
              <a:rPr lang="es-ES" sz="2000" dirty="0" err="1" smtClean="0"/>
              <a:t>noise</a:t>
            </a:r>
            <a:r>
              <a:rPr lang="es-ES" sz="2000" dirty="0" smtClean="0"/>
              <a:t> and </a:t>
            </a:r>
            <a:r>
              <a:rPr lang="es-ES" sz="2000" dirty="0" err="1" smtClean="0"/>
              <a:t>population</a:t>
            </a:r>
            <a:r>
              <a:rPr lang="es-ES" sz="2000" dirty="0" smtClean="0"/>
              <a:t> </a:t>
            </a:r>
            <a:r>
              <a:rPr lang="es-ES" sz="2000" dirty="0" err="1" smtClean="0"/>
              <a:t>persistence</a:t>
            </a:r>
            <a:r>
              <a:rPr lang="es-ES" sz="2000" dirty="0" smtClean="0"/>
              <a:t>”, por Kim M. </a:t>
            </a:r>
            <a:r>
              <a:rPr lang="es-ES" sz="2000" dirty="0" err="1" smtClean="0"/>
              <a:t>Cuddington</a:t>
            </a:r>
            <a:r>
              <a:rPr lang="es-ES" sz="2000" dirty="0" smtClean="0"/>
              <a:t> y Peter </a:t>
            </a:r>
            <a:r>
              <a:rPr lang="es-ES" sz="2000" dirty="0" err="1" smtClean="0"/>
              <a:t>Yodzis</a:t>
            </a:r>
            <a:r>
              <a:rPr lang="es-ES" sz="2000" dirty="0" smtClean="0"/>
              <a:t>, publicado en </a:t>
            </a:r>
            <a:r>
              <a:rPr lang="es-ES" sz="2000" i="1" dirty="0" err="1" smtClean="0"/>
              <a:t>Proceedings</a:t>
            </a:r>
            <a:r>
              <a:rPr lang="es-ES" sz="2000" i="1" dirty="0" smtClean="0"/>
              <a:t> of </a:t>
            </a:r>
            <a:r>
              <a:rPr lang="es-ES" sz="2000" i="1" dirty="0" err="1" smtClean="0"/>
              <a:t>the</a:t>
            </a:r>
            <a:r>
              <a:rPr lang="es-ES" sz="2000" i="1" dirty="0" smtClean="0"/>
              <a:t> Royal </a:t>
            </a:r>
            <a:r>
              <a:rPr lang="es-ES" sz="2000" i="1" dirty="0" err="1" smtClean="0"/>
              <a:t>Society</a:t>
            </a:r>
            <a:r>
              <a:rPr lang="es-ES" sz="2000" i="1" dirty="0" smtClean="0"/>
              <a:t> of London</a:t>
            </a:r>
            <a:r>
              <a:rPr lang="es-ES" sz="2000" b="1" dirty="0" smtClean="0"/>
              <a:t> B 266</a:t>
            </a:r>
            <a:r>
              <a:rPr lang="es-ES" sz="2000" dirty="0" smtClean="0"/>
              <a:t>, 969 (1999) y</a:t>
            </a:r>
          </a:p>
          <a:p>
            <a:pPr>
              <a:spcBef>
                <a:spcPts val="1200"/>
              </a:spcBef>
              <a:buNone/>
            </a:pPr>
            <a:r>
              <a:rPr lang="es-ES" sz="2000" dirty="0" smtClean="0"/>
              <a:t>	“</a:t>
            </a:r>
            <a:r>
              <a:rPr lang="es-ES" sz="2000" dirty="0" err="1" smtClean="0"/>
              <a:t>The</a:t>
            </a:r>
            <a:r>
              <a:rPr lang="es-ES" sz="2000" dirty="0" smtClean="0"/>
              <a:t> </a:t>
            </a:r>
            <a:r>
              <a:rPr lang="es-ES" sz="2000" dirty="0" err="1" smtClean="0"/>
              <a:t>physics</a:t>
            </a:r>
            <a:r>
              <a:rPr lang="es-ES" sz="2000" dirty="0" smtClean="0"/>
              <a:t> of </a:t>
            </a:r>
            <a:r>
              <a:rPr lang="es-ES" sz="2000" dirty="0" err="1" smtClean="0"/>
              <a:t>climate</a:t>
            </a:r>
            <a:r>
              <a:rPr lang="es-ES" sz="2000" dirty="0" smtClean="0"/>
              <a:t> </a:t>
            </a:r>
            <a:r>
              <a:rPr lang="es-ES" sz="2000" dirty="0" err="1" smtClean="0"/>
              <a:t>modeling</a:t>
            </a:r>
            <a:r>
              <a:rPr lang="es-ES" sz="2000" dirty="0" smtClean="0"/>
              <a:t>”, por </a:t>
            </a:r>
            <a:r>
              <a:rPr lang="es-ES" sz="2000" dirty="0" err="1" smtClean="0"/>
              <a:t>Gavin</a:t>
            </a:r>
            <a:r>
              <a:rPr lang="es-ES" sz="2000" dirty="0" smtClean="0"/>
              <a:t> A. Schmidt, en </a:t>
            </a:r>
            <a:r>
              <a:rPr lang="es-ES" sz="2000" i="1" dirty="0" err="1" smtClean="0">
                <a:hlinkClick r:id="rId5"/>
              </a:rPr>
              <a:t>Physics</a:t>
            </a:r>
            <a:r>
              <a:rPr lang="es-ES" sz="2000" i="1" dirty="0" smtClean="0">
                <a:hlinkClick r:id="rId5"/>
              </a:rPr>
              <a:t> </a:t>
            </a:r>
            <a:r>
              <a:rPr lang="es-ES" sz="2000" i="1" dirty="0" err="1" smtClean="0">
                <a:hlinkClick r:id="rId5"/>
              </a:rPr>
              <a:t>Today</a:t>
            </a:r>
            <a:r>
              <a:rPr lang="es-ES" sz="2000" dirty="0" smtClean="0">
                <a:hlinkClick r:id="rId5"/>
              </a:rPr>
              <a:t>, página 72, enero 2007</a:t>
            </a:r>
            <a:r>
              <a:rPr lang="es-ES" sz="2000" dirty="0" smtClean="0"/>
              <a:t>.</a:t>
            </a:r>
          </a:p>
        </p:txBody>
      </p:sp>
      <p:sp>
        <p:nvSpPr>
          <p:cNvPr id="5" name="1 Título"/>
          <p:cNvSpPr>
            <a:spLocks noGrp="1"/>
          </p:cNvSpPr>
          <p:nvPr>
            <p:ph type="title"/>
          </p:nvPr>
        </p:nvSpPr>
        <p:spPr>
          <a:xfrm>
            <a:off x="107504" y="488302"/>
            <a:ext cx="8964488" cy="1068491"/>
          </a:xfrm>
        </p:spPr>
        <p:txBody>
          <a:bodyPr/>
          <a:lstStyle/>
          <a:p>
            <a:pPr algn="r" fontAlgn="auto">
              <a:spcAft>
                <a:spcPts val="0"/>
              </a:spcAft>
              <a:defRPr/>
            </a:pPr>
            <a:r>
              <a:rPr lang="es-ES" sz="2900" b="1" dirty="0" smtClean="0">
                <a:effectLst>
                  <a:outerShdw blurRad="38100" dist="38100" dir="2700000" algn="tl">
                    <a:srgbClr val="000000">
                      <a:alpha val="43137"/>
                    </a:srgbClr>
                  </a:outerShdw>
                </a:effectLst>
              </a:rPr>
              <a:t>Ejercicios, referencias interesantes y comentarios</a:t>
            </a:r>
            <a:br>
              <a:rPr lang="es-ES" sz="2900" b="1" dirty="0" smtClean="0">
                <a:effectLst>
                  <a:outerShdw blurRad="38100" dist="38100" dir="2700000" algn="tl">
                    <a:srgbClr val="000000">
                      <a:alpha val="43137"/>
                    </a:srgbClr>
                  </a:outerShdw>
                </a:effectLst>
              </a:rPr>
            </a:br>
            <a:r>
              <a:rPr lang="es-ES" sz="2400" b="1" dirty="0" smtClean="0"/>
              <a:t>en la web de la asignatura:       </a:t>
            </a:r>
            <a:r>
              <a:rPr lang="es-ES" sz="2400" b="1" dirty="0" smtClean="0">
                <a:solidFill>
                  <a:schemeClr val="bg1"/>
                </a:solidFill>
              </a:rPr>
              <a:t>)</a:t>
            </a:r>
            <a:endParaRPr lang="es-ES" sz="2900" b="1" dirty="0">
              <a:solidFill>
                <a:schemeClr val="bg1"/>
              </a:solidFill>
            </a:endParaRPr>
          </a:p>
        </p:txBody>
      </p:sp>
      <p:sp>
        <p:nvSpPr>
          <p:cNvPr id="6" name="5 Flecha derecha">
            <a:hlinkClick r:id="rId6"/>
          </p:cNvPr>
          <p:cNvSpPr/>
          <p:nvPr/>
        </p:nvSpPr>
        <p:spPr>
          <a:xfrm>
            <a:off x="8388424" y="1124745"/>
            <a:ext cx="576064" cy="288032"/>
          </a:xfrm>
          <a:prstGeom prst="rightArrow">
            <a:avLst/>
          </a:prstGeom>
          <a:solidFill>
            <a:srgbClr val="FFFF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03" y="44624"/>
            <a:ext cx="7323637" cy="454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879952"/>
            <a:ext cx="7376928" cy="114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11760" y="-27384"/>
            <a:ext cx="567784" cy="40011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smtClean="0"/>
              <a:t>:     </a:t>
            </a:r>
            <a:endParaRPr lang="en-US" dirty="0"/>
          </a:p>
        </p:txBody>
      </p:sp>
    </p:spTree>
    <p:extLst>
      <p:ext uri="{BB962C8B-B14F-4D97-AF65-F5344CB8AC3E}">
        <p14:creationId xmlns:p14="http://schemas.microsoft.com/office/powerpoint/2010/main" val="132849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1518</Words>
  <Application>Microsoft Office PowerPoint</Application>
  <PresentationFormat>Presentación en pantalla (4:3)</PresentationFormat>
  <Paragraphs>207</Paragraphs>
  <Slides>81</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81</vt:i4>
      </vt:variant>
    </vt:vector>
  </HeadingPairs>
  <TitlesOfParts>
    <vt:vector size="93" baseType="lpstr">
      <vt:lpstr>Arial</vt:lpstr>
      <vt:lpstr>Arial Rounded MT Bold</vt:lpstr>
      <vt:lpstr>Calibri</vt:lpstr>
      <vt:lpstr>Cambria</vt:lpstr>
      <vt:lpstr>Corbel</vt:lpstr>
      <vt:lpstr>Franklin Gothic Book</vt:lpstr>
      <vt:lpstr>Gill Sans MT</vt:lpstr>
      <vt:lpstr>Symbol</vt:lpstr>
      <vt:lpstr>Tahoma</vt:lpstr>
      <vt:lpstr>Verdana</vt:lpstr>
      <vt:lpstr>Wingdings 2</vt: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Utilidad del concepto de caos</vt:lpstr>
      <vt:lpstr>Caos en la naturaleza</vt:lpstr>
      <vt:lpstr>Caos en la naturaleza</vt:lpstr>
      <vt:lpstr>Caos en la naturaleza</vt:lpstr>
      <vt:lpstr>Caos en la naturaleza</vt:lpstr>
      <vt:lpstr>Caos en la naturaleza</vt:lpstr>
      <vt:lpstr>Chaotic switching in phase space among attractors</vt:lpstr>
      <vt:lpstr>Presentación de PowerPoint</vt:lpstr>
      <vt:lpstr>Critical behavior as irregular dynamics is approached  (i.e., memory phase Ph1  →  Irregular roaming Ph4  or Ph5;  at low T )</vt:lpstr>
      <vt:lpstr>Ejercicios, referencias interesantes y comentarios en la web de la asignatura:       )</vt:lpstr>
      <vt:lpstr>Ejercicios, referencias interesantes y comentarios en la web de la asignatura:       )</vt:lpstr>
      <vt:lpstr>Ruido</vt:lpstr>
      <vt:lpstr>Ruidos</vt:lpstr>
      <vt:lpstr>Ruidos…</vt:lpstr>
      <vt:lpstr>Ruidos de colores</vt:lpstr>
      <vt:lpstr>Ruidos de colores</vt:lpstr>
      <vt:lpstr>Ruidos de colores</vt:lpstr>
      <vt:lpstr>Ejercicios, referencias interesantes y comentarios en la web de la asignatura: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2015-01-04T17:25:43Z</dcterms:created>
  <dcterms:modified xsi:type="dcterms:W3CDTF">2015-01-04T17:27:13Z</dcterms:modified>
  <cp:contentStatus/>
</cp:coreProperties>
</file>